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65" r:id="rId6"/>
    <p:sldId id="273" r:id="rId7"/>
    <p:sldId id="275" r:id="rId8"/>
    <p:sldId id="270" r:id="rId9"/>
    <p:sldId id="276" r:id="rId10"/>
    <p:sldId id="278" r:id="rId11"/>
    <p:sldId id="280" r:id="rId12"/>
    <p:sldId id="277" r:id="rId13"/>
    <p:sldId id="27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8936F-18CB-46DB-A0E6-9F9E390BDC91}" type="doc">
      <dgm:prSet loTypeId="urn:microsoft.com/office/officeart/2005/8/layout/list1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1A1F970-1C45-43EF-BDB0-5FCD1421CE7F}">
      <dgm:prSet phldrT="[Текст]" custT="1"/>
      <dgm:spPr>
        <a:ln w="635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 smtClean="0"/>
            <a:t>Цели</a:t>
          </a:r>
          <a:endParaRPr lang="ru-RU" sz="1400" b="1" dirty="0"/>
        </a:p>
      </dgm:t>
    </dgm:pt>
    <dgm:pt modelId="{9D77D3E3-B783-4F8C-9F74-343CF395F502}" type="parTrans" cxnId="{9F7D439B-617B-4F4A-B3CE-461FBAF95F96}">
      <dgm:prSet/>
      <dgm:spPr/>
      <dgm:t>
        <a:bodyPr/>
        <a:lstStyle/>
        <a:p>
          <a:endParaRPr lang="ru-RU" sz="1200"/>
        </a:p>
      </dgm:t>
    </dgm:pt>
    <dgm:pt modelId="{A70FD705-DF6E-4819-81B2-83E4D7239F41}" type="sibTrans" cxnId="{9F7D439B-617B-4F4A-B3CE-461FBAF95F96}">
      <dgm:prSet/>
      <dgm:spPr/>
      <dgm:t>
        <a:bodyPr/>
        <a:lstStyle/>
        <a:p>
          <a:endParaRPr lang="ru-RU" sz="1200"/>
        </a:p>
      </dgm:t>
    </dgm:pt>
    <dgm:pt modelId="{57D9E470-C151-4536-8BCC-AA5C7ED7EEFF}">
      <dgm:prSet phldrT="[Текст]" custT="1"/>
      <dgm:spPr/>
      <dgm:t>
        <a:bodyPr/>
        <a:lstStyle/>
        <a:p>
          <a:pPr algn="just">
            <a:spcAft>
              <a:spcPts val="600"/>
            </a:spcAft>
            <a:tabLst/>
          </a:pPr>
          <a:r>
            <a:rPr lang="ru-RU" sz="1200" dirty="0" smtClean="0">
              <a:cs typeface="Arial" charset="0"/>
            </a:rPr>
            <a:t>Формирование оптимальных технических решений по приборам учета энергоресурсов и регулирующего оборудования</a:t>
          </a:r>
          <a:endParaRPr lang="ru-RU" sz="1200" dirty="0"/>
        </a:p>
      </dgm:t>
    </dgm:pt>
    <dgm:pt modelId="{8621FA01-9D45-47AB-B4D7-223A71C7C571}" type="parTrans" cxnId="{B3F1EAA7-740A-43E9-A47F-099659A22FDE}">
      <dgm:prSet/>
      <dgm:spPr/>
      <dgm:t>
        <a:bodyPr/>
        <a:lstStyle/>
        <a:p>
          <a:endParaRPr lang="ru-RU" sz="1200"/>
        </a:p>
      </dgm:t>
    </dgm:pt>
    <dgm:pt modelId="{9F72CA75-38F3-4FEE-94F0-462B586C8AFC}" type="sibTrans" cxnId="{B3F1EAA7-740A-43E9-A47F-099659A22FDE}">
      <dgm:prSet/>
      <dgm:spPr/>
      <dgm:t>
        <a:bodyPr/>
        <a:lstStyle/>
        <a:p>
          <a:endParaRPr lang="ru-RU" sz="1200"/>
        </a:p>
      </dgm:t>
    </dgm:pt>
    <dgm:pt modelId="{CD9C1901-EA55-4209-9F9C-B0E5DE07A9A4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 smtClean="0"/>
            <a:t>Технологии</a:t>
          </a:r>
          <a:endParaRPr lang="ru-RU" sz="1400" b="1" dirty="0"/>
        </a:p>
      </dgm:t>
    </dgm:pt>
    <dgm:pt modelId="{B3107868-BAD7-4998-97EF-5C7DD74EA9BF}" type="parTrans" cxnId="{A2CE50BC-4930-497E-BCBF-005C001BF8FB}">
      <dgm:prSet/>
      <dgm:spPr/>
      <dgm:t>
        <a:bodyPr/>
        <a:lstStyle/>
        <a:p>
          <a:endParaRPr lang="ru-RU" sz="1200"/>
        </a:p>
      </dgm:t>
    </dgm:pt>
    <dgm:pt modelId="{0732EB15-4EAA-4295-9597-FAACA7F698EE}" type="sibTrans" cxnId="{A2CE50BC-4930-497E-BCBF-005C001BF8FB}">
      <dgm:prSet/>
      <dgm:spPr/>
      <dgm:t>
        <a:bodyPr/>
        <a:lstStyle/>
        <a:p>
          <a:endParaRPr lang="ru-RU" sz="1200"/>
        </a:p>
      </dgm:t>
    </dgm:pt>
    <dgm:pt modelId="{9EFE3985-7FB4-4826-9465-7790E140B49D}">
      <dgm:prSet phldrT="[Текст]" custT="1"/>
      <dgm:spPr/>
      <dgm:t>
        <a:bodyPr/>
        <a:lstStyle/>
        <a:p>
          <a:pPr algn="just">
            <a:spcAft>
              <a:spcPts val="600"/>
            </a:spcAft>
          </a:pPr>
          <a:r>
            <a:rPr lang="ru-RU" sz="1200" dirty="0" smtClean="0"/>
            <a:t>Произвести установку узлов учета</a:t>
          </a:r>
          <a:endParaRPr lang="ru-RU" sz="1200" dirty="0"/>
        </a:p>
      </dgm:t>
    </dgm:pt>
    <dgm:pt modelId="{0FE70A33-B69F-437F-8FA4-AC33872611B5}" type="parTrans" cxnId="{3280EDC9-547A-4062-B808-9484A655FFEF}">
      <dgm:prSet/>
      <dgm:spPr/>
      <dgm:t>
        <a:bodyPr/>
        <a:lstStyle/>
        <a:p>
          <a:endParaRPr lang="ru-RU" sz="1200"/>
        </a:p>
      </dgm:t>
    </dgm:pt>
    <dgm:pt modelId="{1C3179C4-48F4-443D-81D9-A7834AF7494D}" type="sibTrans" cxnId="{3280EDC9-547A-4062-B808-9484A655FFEF}">
      <dgm:prSet/>
      <dgm:spPr/>
      <dgm:t>
        <a:bodyPr/>
        <a:lstStyle/>
        <a:p>
          <a:endParaRPr lang="ru-RU" sz="1200"/>
        </a:p>
      </dgm:t>
    </dgm:pt>
    <dgm:pt modelId="{522A5C94-24ED-4457-A024-C0B18CDD4BC2}">
      <dgm:prSet phldrT="[Текст]" custT="1"/>
      <dgm:spPr/>
      <dgm:t>
        <a:bodyPr/>
        <a:lstStyle/>
        <a:p>
          <a:pPr algn="just">
            <a:spcAft>
              <a:spcPct val="15000"/>
            </a:spcAft>
          </a:pPr>
          <a:r>
            <a:rPr lang="ru-RU" sz="1200" dirty="0" smtClean="0">
              <a:cs typeface="Arial" charset="0"/>
            </a:rPr>
            <a:t>Формирование стимулирующих механизмов к установке приборов учета со стороны  потребителей и экономии потребляемых энергоресурсов</a:t>
          </a:r>
          <a:endParaRPr lang="ru-RU" sz="1200" dirty="0"/>
        </a:p>
      </dgm:t>
    </dgm:pt>
    <dgm:pt modelId="{1632675E-E082-4376-8E41-21500EC06CCB}" type="parTrans" cxnId="{87145A99-C1FA-4C4A-964C-EA9C2150EB49}">
      <dgm:prSet/>
      <dgm:spPr/>
      <dgm:t>
        <a:bodyPr/>
        <a:lstStyle/>
        <a:p>
          <a:endParaRPr lang="ru-RU" sz="1200"/>
        </a:p>
      </dgm:t>
    </dgm:pt>
    <dgm:pt modelId="{4455ABF6-9348-4052-B243-6E5B6351B1CE}" type="sibTrans" cxnId="{87145A99-C1FA-4C4A-964C-EA9C2150EB49}">
      <dgm:prSet/>
      <dgm:spPr/>
      <dgm:t>
        <a:bodyPr/>
        <a:lstStyle/>
        <a:p>
          <a:endParaRPr lang="ru-RU" sz="1200"/>
        </a:p>
      </dgm:t>
    </dgm:pt>
    <dgm:pt modelId="{6F42B317-DAD5-4CCA-BCD4-D18F93C189A3}">
      <dgm:prSet phldrT="[Текст]" custT="1"/>
      <dgm:spPr/>
      <dgm:t>
        <a:bodyPr/>
        <a:lstStyle/>
        <a:p>
          <a:pPr algn="just">
            <a:spcAft>
              <a:spcPts val="600"/>
            </a:spcAft>
          </a:pPr>
          <a:r>
            <a:rPr lang="ru-RU" sz="1200" dirty="0" smtClean="0"/>
            <a:t>Организовать автоматизированную выписку квитанций за поставленный энергоресурс </a:t>
          </a:r>
          <a:endParaRPr lang="ru-RU" sz="1200" dirty="0"/>
        </a:p>
      </dgm:t>
    </dgm:pt>
    <dgm:pt modelId="{6EA40891-4610-4946-AB25-3620D25565DA}" type="parTrans" cxnId="{6CD3F614-3079-47E1-B5D7-5DD41A6EC406}">
      <dgm:prSet/>
      <dgm:spPr/>
      <dgm:t>
        <a:bodyPr/>
        <a:lstStyle/>
        <a:p>
          <a:endParaRPr lang="ru-RU" sz="1200"/>
        </a:p>
      </dgm:t>
    </dgm:pt>
    <dgm:pt modelId="{F4E1EED1-6CCA-499C-AEC4-42854C76A2A9}" type="sibTrans" cxnId="{6CD3F614-3079-47E1-B5D7-5DD41A6EC406}">
      <dgm:prSet/>
      <dgm:spPr/>
      <dgm:t>
        <a:bodyPr/>
        <a:lstStyle/>
        <a:p>
          <a:endParaRPr lang="ru-RU" sz="1200"/>
        </a:p>
      </dgm:t>
    </dgm:pt>
    <dgm:pt modelId="{7AC4E6DE-5824-4A83-A2ED-ECD9AA2EBCD0}">
      <dgm:prSet phldrT="[Текст]" custT="1"/>
      <dgm:spPr/>
      <dgm:t>
        <a:bodyPr/>
        <a:lstStyle/>
        <a:p>
          <a:pPr algn="just">
            <a:spcAft>
              <a:spcPts val="600"/>
            </a:spcAft>
          </a:pPr>
          <a:r>
            <a:rPr lang="ru-RU" sz="1200" dirty="0" smtClean="0"/>
            <a:t> Построить автоматизированную систему контроля и управления энергоресурсами</a:t>
          </a:r>
          <a:endParaRPr lang="ru-RU" sz="1200" dirty="0"/>
        </a:p>
      </dgm:t>
    </dgm:pt>
    <dgm:pt modelId="{FE311804-11B1-4016-B410-EEFE462839A9}" type="parTrans" cxnId="{541B6B90-A46A-418B-8751-B84220C12132}">
      <dgm:prSet/>
      <dgm:spPr/>
      <dgm:t>
        <a:bodyPr/>
        <a:lstStyle/>
        <a:p>
          <a:endParaRPr lang="ru-RU" sz="1200"/>
        </a:p>
      </dgm:t>
    </dgm:pt>
    <dgm:pt modelId="{52FB018D-BEB0-417F-987C-87ECA438B3AF}" type="sibTrans" cxnId="{541B6B90-A46A-418B-8751-B84220C12132}">
      <dgm:prSet/>
      <dgm:spPr/>
      <dgm:t>
        <a:bodyPr/>
        <a:lstStyle/>
        <a:p>
          <a:endParaRPr lang="ru-RU" sz="1200"/>
        </a:p>
      </dgm:t>
    </dgm:pt>
    <dgm:pt modelId="{EF1E78CA-D7D1-4D2E-9646-8AC125C1E167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1" dirty="0" smtClean="0"/>
            <a:t>Задачи</a:t>
          </a:r>
          <a:endParaRPr lang="ru-RU" sz="1400" b="1" dirty="0"/>
        </a:p>
      </dgm:t>
    </dgm:pt>
    <dgm:pt modelId="{ED464E73-8DE9-4835-8B0A-479BA505F8A6}" type="parTrans" cxnId="{534AE4E9-A6D9-43DC-B5D0-F3D631495DC1}">
      <dgm:prSet/>
      <dgm:spPr/>
      <dgm:t>
        <a:bodyPr/>
        <a:lstStyle/>
        <a:p>
          <a:endParaRPr lang="ru-RU" sz="1200"/>
        </a:p>
      </dgm:t>
    </dgm:pt>
    <dgm:pt modelId="{B57DC9CA-0F3B-412F-B1C1-FBCB22CD286C}" type="sibTrans" cxnId="{534AE4E9-A6D9-43DC-B5D0-F3D631495DC1}">
      <dgm:prSet/>
      <dgm:spPr/>
      <dgm:t>
        <a:bodyPr/>
        <a:lstStyle/>
        <a:p>
          <a:endParaRPr lang="ru-RU" sz="1200"/>
        </a:p>
      </dgm:t>
    </dgm:pt>
    <dgm:pt modelId="{F9A687A7-7A02-40CC-85ED-1C1ED19E0163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3175" indent="0" algn="just" defTabSz="5334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200" dirty="0" smtClean="0"/>
            <a:t> Получить базисный  объем  потребления  энергоресурса зафиксированный приборами учета</a:t>
          </a:r>
          <a:endParaRPr lang="ru-RU" sz="1200" dirty="0"/>
        </a:p>
      </dgm:t>
    </dgm:pt>
    <dgm:pt modelId="{50B04F1C-E892-42CD-8AC0-F15CC1B20206}" type="parTrans" cxnId="{4806291A-5148-46B2-B0CD-D763C1E570A5}">
      <dgm:prSet/>
      <dgm:spPr/>
      <dgm:t>
        <a:bodyPr/>
        <a:lstStyle/>
        <a:p>
          <a:endParaRPr lang="ru-RU" sz="1200"/>
        </a:p>
      </dgm:t>
    </dgm:pt>
    <dgm:pt modelId="{49EE81D7-FED8-4CE9-A4FB-97EB82C7E534}" type="sibTrans" cxnId="{4806291A-5148-46B2-B0CD-D763C1E570A5}">
      <dgm:prSet/>
      <dgm:spPr/>
      <dgm:t>
        <a:bodyPr/>
        <a:lstStyle/>
        <a:p>
          <a:endParaRPr lang="ru-RU" sz="1200"/>
        </a:p>
      </dgm:t>
    </dgm:pt>
    <dgm:pt modelId="{DD5956DF-CE70-4E12-8E75-6DE80CD2F327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3175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+mn-lt"/>
            </a:rPr>
            <a:t> Производить оплату за фактически поставленный соответствующего качества  энергоресурс</a:t>
          </a:r>
          <a:endParaRPr lang="ru-RU" sz="1200" dirty="0"/>
        </a:p>
      </dgm:t>
    </dgm:pt>
    <dgm:pt modelId="{0F8AD873-038D-4E05-B3CC-23310FA5FF06}" type="parTrans" cxnId="{80FE688D-CA47-4263-838D-26CD96A829A6}">
      <dgm:prSet/>
      <dgm:spPr/>
      <dgm:t>
        <a:bodyPr/>
        <a:lstStyle/>
        <a:p>
          <a:endParaRPr lang="ru-RU" sz="1200"/>
        </a:p>
      </dgm:t>
    </dgm:pt>
    <dgm:pt modelId="{074ADDB2-C1E4-4DC1-86EF-2A34334A3997}" type="sibTrans" cxnId="{80FE688D-CA47-4263-838D-26CD96A829A6}">
      <dgm:prSet/>
      <dgm:spPr/>
      <dgm:t>
        <a:bodyPr/>
        <a:lstStyle/>
        <a:p>
          <a:endParaRPr lang="ru-RU" sz="1200"/>
        </a:p>
      </dgm:t>
    </dgm:pt>
    <dgm:pt modelId="{7D6AAE00-AA3B-4525-BCEF-C6EDDC2353A2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3175" indent="0" algn="just" defTabSz="5334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200" dirty="0" smtClean="0"/>
            <a:t> Проведение энергосберегающих мероприятий</a:t>
          </a:r>
          <a:endParaRPr lang="ru-RU" sz="1200" dirty="0"/>
        </a:p>
      </dgm:t>
    </dgm:pt>
    <dgm:pt modelId="{CD61119C-D090-4637-A236-D877E2CFE614}" type="parTrans" cxnId="{2A749067-8ACF-4CD5-8FE6-2E67BE903C4F}">
      <dgm:prSet/>
      <dgm:spPr/>
      <dgm:t>
        <a:bodyPr/>
        <a:lstStyle/>
        <a:p>
          <a:endParaRPr lang="ru-RU" sz="1200"/>
        </a:p>
      </dgm:t>
    </dgm:pt>
    <dgm:pt modelId="{D722674D-3FCB-4315-92CD-CA60DB38DD52}" type="sibTrans" cxnId="{2A749067-8ACF-4CD5-8FE6-2E67BE903C4F}">
      <dgm:prSet/>
      <dgm:spPr/>
      <dgm:t>
        <a:bodyPr/>
        <a:lstStyle/>
        <a:p>
          <a:endParaRPr lang="ru-RU" sz="1200"/>
        </a:p>
      </dgm:t>
    </dgm:pt>
    <dgm:pt modelId="{0DA7BE10-4559-443F-9FFB-9B7ADE3557B8}">
      <dgm:prSet phldrT="[Текст]" custT="1"/>
      <dgm:spPr/>
      <dgm:t>
        <a:bodyPr/>
        <a:lstStyle/>
        <a:p>
          <a:pPr algn="just">
            <a:spcAft>
              <a:spcPts val="600"/>
            </a:spcAft>
            <a:tabLst/>
          </a:pPr>
          <a:r>
            <a:rPr lang="ru-RU" sz="1200" dirty="0" smtClean="0">
              <a:cs typeface="Arial" charset="0"/>
            </a:rPr>
            <a:t>Внедрение автоматизированной системы контроля и управления энергоресурсами, а также разработка механизмов  финансирования  установки узлов учета и энергосберегающего оборудования </a:t>
          </a:r>
          <a:endParaRPr lang="ru-RU" sz="1200" dirty="0"/>
        </a:p>
      </dgm:t>
    </dgm:pt>
    <dgm:pt modelId="{7BF93789-A331-4D7A-B0AF-DCC88417F9B3}" type="parTrans" cxnId="{38C22619-962E-440A-A705-5EC80A4038A7}">
      <dgm:prSet/>
      <dgm:spPr/>
      <dgm:t>
        <a:bodyPr/>
        <a:lstStyle/>
        <a:p>
          <a:endParaRPr lang="ru-RU"/>
        </a:p>
      </dgm:t>
    </dgm:pt>
    <dgm:pt modelId="{E286D95C-953B-4D1C-BC9A-E41CD79E8EC8}" type="sibTrans" cxnId="{38C22619-962E-440A-A705-5EC80A4038A7}">
      <dgm:prSet/>
      <dgm:spPr/>
      <dgm:t>
        <a:bodyPr/>
        <a:lstStyle/>
        <a:p>
          <a:endParaRPr lang="ru-RU"/>
        </a:p>
      </dgm:t>
    </dgm:pt>
    <dgm:pt modelId="{5722A2A9-CFA6-422E-A3D9-598F6D8DDCC6}" type="pres">
      <dgm:prSet presAssocID="{3208936F-18CB-46DB-A0E6-9F9E390BDC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1C7FD8-15AD-4A1C-895B-151395318FAB}" type="pres">
      <dgm:prSet presAssocID="{71A1F970-1C45-43EF-BDB0-5FCD1421CE7F}" presName="parentLin" presStyleCnt="0"/>
      <dgm:spPr/>
    </dgm:pt>
    <dgm:pt modelId="{8ADE9636-40D9-4B6A-8831-B11DA21FAA36}" type="pres">
      <dgm:prSet presAssocID="{71A1F970-1C45-43EF-BDB0-5FCD1421CE7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DBD25E-FF2A-4190-B2E6-947B437EADA1}" type="pres">
      <dgm:prSet presAssocID="{71A1F970-1C45-43EF-BDB0-5FCD1421CE7F}" presName="parentText" presStyleLbl="node1" presStyleIdx="0" presStyleCnt="3" custScaleY="63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DDC96-BD14-49DD-830A-E0CCA188AA58}" type="pres">
      <dgm:prSet presAssocID="{71A1F970-1C45-43EF-BDB0-5FCD1421CE7F}" presName="negativeSpace" presStyleCnt="0"/>
      <dgm:spPr/>
    </dgm:pt>
    <dgm:pt modelId="{7C9AB341-9CB8-409A-A598-22CBBBD72E6A}" type="pres">
      <dgm:prSet presAssocID="{71A1F970-1C45-43EF-BDB0-5FCD1421CE7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2FC6B-7E16-436D-AD64-DB0D467129F8}" type="pres">
      <dgm:prSet presAssocID="{A70FD705-DF6E-4819-81B2-83E4D7239F41}" presName="spaceBetweenRectangles" presStyleCnt="0"/>
      <dgm:spPr/>
    </dgm:pt>
    <dgm:pt modelId="{2B7E473D-D272-4904-B403-81580065483F}" type="pres">
      <dgm:prSet presAssocID="{EF1E78CA-D7D1-4D2E-9646-8AC125C1E167}" presName="parentLin" presStyleCnt="0"/>
      <dgm:spPr/>
    </dgm:pt>
    <dgm:pt modelId="{3D856A7F-13A7-4683-ACCA-F3110133DF0A}" type="pres">
      <dgm:prSet presAssocID="{EF1E78CA-D7D1-4D2E-9646-8AC125C1E16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92943F2-EA3F-4B6A-AF6A-A734DD1D7CFB}" type="pres">
      <dgm:prSet presAssocID="{EF1E78CA-D7D1-4D2E-9646-8AC125C1E167}" presName="parentText" presStyleLbl="node1" presStyleIdx="1" presStyleCnt="3" custScaleY="58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E96AF-2E51-45D0-B521-B4D0D4D92FA1}" type="pres">
      <dgm:prSet presAssocID="{EF1E78CA-D7D1-4D2E-9646-8AC125C1E167}" presName="negativeSpace" presStyleCnt="0"/>
      <dgm:spPr/>
    </dgm:pt>
    <dgm:pt modelId="{46EC37D7-72FC-4A42-BBAB-731C787ADBB4}" type="pres">
      <dgm:prSet presAssocID="{EF1E78CA-D7D1-4D2E-9646-8AC125C1E16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6AAEB-BA54-43D9-A4E5-C183A15E70E9}" type="pres">
      <dgm:prSet presAssocID="{B57DC9CA-0F3B-412F-B1C1-FBCB22CD286C}" presName="spaceBetweenRectangles" presStyleCnt="0"/>
      <dgm:spPr/>
    </dgm:pt>
    <dgm:pt modelId="{72FEE6DD-BF64-4207-B28C-A575A54F2FA2}" type="pres">
      <dgm:prSet presAssocID="{CD9C1901-EA55-4209-9F9C-B0E5DE07A9A4}" presName="parentLin" presStyleCnt="0"/>
      <dgm:spPr/>
    </dgm:pt>
    <dgm:pt modelId="{41559DF8-3C63-4590-80CE-CDBEE97DA2B8}" type="pres">
      <dgm:prSet presAssocID="{CD9C1901-EA55-4209-9F9C-B0E5DE07A9A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E6533F4-AF7C-4D13-A82F-0E9AA41B21F2}" type="pres">
      <dgm:prSet presAssocID="{CD9C1901-EA55-4209-9F9C-B0E5DE07A9A4}" presName="parentText" presStyleLbl="node1" presStyleIdx="2" presStyleCnt="3" custScaleY="58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B4BA5-94BC-4A6B-898B-641D7218D245}" type="pres">
      <dgm:prSet presAssocID="{CD9C1901-EA55-4209-9F9C-B0E5DE07A9A4}" presName="negativeSpace" presStyleCnt="0"/>
      <dgm:spPr/>
    </dgm:pt>
    <dgm:pt modelId="{F5839170-123B-407A-AAA1-E23D08341440}" type="pres">
      <dgm:prSet presAssocID="{CD9C1901-EA55-4209-9F9C-B0E5DE07A9A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319CB3-5F91-41CB-BB2E-48DB9E0D9336}" type="presOf" srcId="{EF1E78CA-D7D1-4D2E-9646-8AC125C1E167}" destId="{792943F2-EA3F-4B6A-AF6A-A734DD1D7CFB}" srcOrd="1" destOrd="0" presId="urn:microsoft.com/office/officeart/2005/8/layout/list1"/>
    <dgm:cxn modelId="{A2CE50BC-4930-497E-BCBF-005C001BF8FB}" srcId="{3208936F-18CB-46DB-A0E6-9F9E390BDC91}" destId="{CD9C1901-EA55-4209-9F9C-B0E5DE07A9A4}" srcOrd="2" destOrd="0" parTransId="{B3107868-BAD7-4998-97EF-5C7DD74EA9BF}" sibTransId="{0732EB15-4EAA-4295-9597-FAACA7F698EE}"/>
    <dgm:cxn modelId="{ECBF5113-0A85-47AD-9009-CD1061B39134}" type="presOf" srcId="{57D9E470-C151-4536-8BCC-AA5C7ED7EEFF}" destId="{7C9AB341-9CB8-409A-A598-22CBBBD72E6A}" srcOrd="0" destOrd="0" presId="urn:microsoft.com/office/officeart/2005/8/layout/list1"/>
    <dgm:cxn modelId="{4A9889A6-E115-4483-8516-258DC91BCF4E}" type="presOf" srcId="{522A5C94-24ED-4457-A024-C0B18CDD4BC2}" destId="{7C9AB341-9CB8-409A-A598-22CBBBD72E6A}" srcOrd="0" destOrd="2" presId="urn:microsoft.com/office/officeart/2005/8/layout/list1"/>
    <dgm:cxn modelId="{9FACB51D-6D87-499D-9853-FDD02F0A9F57}" type="presOf" srcId="{CD9C1901-EA55-4209-9F9C-B0E5DE07A9A4}" destId="{DE6533F4-AF7C-4D13-A82F-0E9AA41B21F2}" srcOrd="1" destOrd="0" presId="urn:microsoft.com/office/officeart/2005/8/layout/list1"/>
    <dgm:cxn modelId="{80FE688D-CA47-4263-838D-26CD96A829A6}" srcId="{EF1E78CA-D7D1-4D2E-9646-8AC125C1E167}" destId="{DD5956DF-CE70-4E12-8E75-6DE80CD2F327}" srcOrd="1" destOrd="0" parTransId="{0F8AD873-038D-4E05-B3CC-23310FA5FF06}" sibTransId="{074ADDB2-C1E4-4DC1-86EF-2A34334A3997}"/>
    <dgm:cxn modelId="{4806291A-5148-46B2-B0CD-D763C1E570A5}" srcId="{EF1E78CA-D7D1-4D2E-9646-8AC125C1E167}" destId="{F9A687A7-7A02-40CC-85ED-1C1ED19E0163}" srcOrd="0" destOrd="0" parTransId="{50B04F1C-E892-42CD-8AC0-F15CC1B20206}" sibTransId="{49EE81D7-FED8-4CE9-A4FB-97EB82C7E534}"/>
    <dgm:cxn modelId="{534AE4E9-A6D9-43DC-B5D0-F3D631495DC1}" srcId="{3208936F-18CB-46DB-A0E6-9F9E390BDC91}" destId="{EF1E78CA-D7D1-4D2E-9646-8AC125C1E167}" srcOrd="1" destOrd="0" parTransId="{ED464E73-8DE9-4835-8B0A-479BA505F8A6}" sibTransId="{B57DC9CA-0F3B-412F-B1C1-FBCB22CD286C}"/>
    <dgm:cxn modelId="{38C22619-962E-440A-A705-5EC80A4038A7}" srcId="{71A1F970-1C45-43EF-BDB0-5FCD1421CE7F}" destId="{0DA7BE10-4559-443F-9FFB-9B7ADE3557B8}" srcOrd="1" destOrd="0" parTransId="{7BF93789-A331-4D7A-B0AF-DCC88417F9B3}" sibTransId="{E286D95C-953B-4D1C-BC9A-E41CD79E8EC8}"/>
    <dgm:cxn modelId="{E48A6D58-47A3-4F1C-9110-50982B09EF0B}" type="presOf" srcId="{9EFE3985-7FB4-4826-9465-7790E140B49D}" destId="{F5839170-123B-407A-AAA1-E23D08341440}" srcOrd="0" destOrd="0" presId="urn:microsoft.com/office/officeart/2005/8/layout/list1"/>
    <dgm:cxn modelId="{99B905B3-8954-4371-A877-09FDF121D336}" type="presOf" srcId="{7AC4E6DE-5824-4A83-A2ED-ECD9AA2EBCD0}" destId="{F5839170-123B-407A-AAA1-E23D08341440}" srcOrd="0" destOrd="1" presId="urn:microsoft.com/office/officeart/2005/8/layout/list1"/>
    <dgm:cxn modelId="{F2A889BA-43CB-441A-80E6-3ED5DAA836D2}" type="presOf" srcId="{EF1E78CA-D7D1-4D2E-9646-8AC125C1E167}" destId="{3D856A7F-13A7-4683-ACCA-F3110133DF0A}" srcOrd="0" destOrd="0" presId="urn:microsoft.com/office/officeart/2005/8/layout/list1"/>
    <dgm:cxn modelId="{0EEA1518-A9F5-4AB2-82FD-0803307485FE}" type="presOf" srcId="{3208936F-18CB-46DB-A0E6-9F9E390BDC91}" destId="{5722A2A9-CFA6-422E-A3D9-598F6D8DDCC6}" srcOrd="0" destOrd="0" presId="urn:microsoft.com/office/officeart/2005/8/layout/list1"/>
    <dgm:cxn modelId="{D94312AB-9D4C-4276-94D9-429E11465ADE}" type="presOf" srcId="{CD9C1901-EA55-4209-9F9C-B0E5DE07A9A4}" destId="{41559DF8-3C63-4590-80CE-CDBEE97DA2B8}" srcOrd="0" destOrd="0" presId="urn:microsoft.com/office/officeart/2005/8/layout/list1"/>
    <dgm:cxn modelId="{6CD3F614-3079-47E1-B5D7-5DD41A6EC406}" srcId="{CD9C1901-EA55-4209-9F9C-B0E5DE07A9A4}" destId="{6F42B317-DAD5-4CCA-BCD4-D18F93C189A3}" srcOrd="2" destOrd="0" parTransId="{6EA40891-4610-4946-AB25-3620D25565DA}" sibTransId="{F4E1EED1-6CCA-499C-AEC4-42854C76A2A9}"/>
    <dgm:cxn modelId="{B3F1EAA7-740A-43E9-A47F-099659A22FDE}" srcId="{71A1F970-1C45-43EF-BDB0-5FCD1421CE7F}" destId="{57D9E470-C151-4536-8BCC-AA5C7ED7EEFF}" srcOrd="0" destOrd="0" parTransId="{8621FA01-9D45-47AB-B4D7-223A71C7C571}" sibTransId="{9F72CA75-38F3-4FEE-94F0-462B586C8AFC}"/>
    <dgm:cxn modelId="{6EFEC18E-BF72-419F-98F9-4A4D928A7EFE}" type="presOf" srcId="{6F42B317-DAD5-4CCA-BCD4-D18F93C189A3}" destId="{F5839170-123B-407A-AAA1-E23D08341440}" srcOrd="0" destOrd="2" presId="urn:microsoft.com/office/officeart/2005/8/layout/list1"/>
    <dgm:cxn modelId="{541B6B90-A46A-418B-8751-B84220C12132}" srcId="{CD9C1901-EA55-4209-9F9C-B0E5DE07A9A4}" destId="{7AC4E6DE-5824-4A83-A2ED-ECD9AA2EBCD0}" srcOrd="1" destOrd="0" parTransId="{FE311804-11B1-4016-B410-EEFE462839A9}" sibTransId="{52FB018D-BEB0-417F-987C-87ECA438B3AF}"/>
    <dgm:cxn modelId="{5257C839-2F36-421F-8B4F-6FA22997F796}" type="presOf" srcId="{DD5956DF-CE70-4E12-8E75-6DE80CD2F327}" destId="{46EC37D7-72FC-4A42-BBAB-731C787ADBB4}" srcOrd="0" destOrd="1" presId="urn:microsoft.com/office/officeart/2005/8/layout/list1"/>
    <dgm:cxn modelId="{340251D3-E13F-4FF7-82D4-0CE9E133AB6A}" type="presOf" srcId="{71A1F970-1C45-43EF-BDB0-5FCD1421CE7F}" destId="{8ADE9636-40D9-4B6A-8831-B11DA21FAA36}" srcOrd="0" destOrd="0" presId="urn:microsoft.com/office/officeart/2005/8/layout/list1"/>
    <dgm:cxn modelId="{3280EDC9-547A-4062-B808-9484A655FFEF}" srcId="{CD9C1901-EA55-4209-9F9C-B0E5DE07A9A4}" destId="{9EFE3985-7FB4-4826-9465-7790E140B49D}" srcOrd="0" destOrd="0" parTransId="{0FE70A33-B69F-437F-8FA4-AC33872611B5}" sibTransId="{1C3179C4-48F4-443D-81D9-A7834AF7494D}"/>
    <dgm:cxn modelId="{A175C230-CF3C-463E-92F7-20CA613615C1}" type="presOf" srcId="{71A1F970-1C45-43EF-BDB0-5FCD1421CE7F}" destId="{FADBD25E-FF2A-4190-B2E6-947B437EADA1}" srcOrd="1" destOrd="0" presId="urn:microsoft.com/office/officeart/2005/8/layout/list1"/>
    <dgm:cxn modelId="{434928BE-45C8-49AF-A4F4-555F10D22DB9}" type="presOf" srcId="{7D6AAE00-AA3B-4525-BCEF-C6EDDC2353A2}" destId="{46EC37D7-72FC-4A42-BBAB-731C787ADBB4}" srcOrd="0" destOrd="2" presId="urn:microsoft.com/office/officeart/2005/8/layout/list1"/>
    <dgm:cxn modelId="{87145A99-C1FA-4C4A-964C-EA9C2150EB49}" srcId="{71A1F970-1C45-43EF-BDB0-5FCD1421CE7F}" destId="{522A5C94-24ED-4457-A024-C0B18CDD4BC2}" srcOrd="2" destOrd="0" parTransId="{1632675E-E082-4376-8E41-21500EC06CCB}" sibTransId="{4455ABF6-9348-4052-B243-6E5B6351B1CE}"/>
    <dgm:cxn modelId="{17751634-BD68-4F1B-8BDE-9A55890FBA24}" type="presOf" srcId="{0DA7BE10-4559-443F-9FFB-9B7ADE3557B8}" destId="{7C9AB341-9CB8-409A-A598-22CBBBD72E6A}" srcOrd="0" destOrd="1" presId="urn:microsoft.com/office/officeart/2005/8/layout/list1"/>
    <dgm:cxn modelId="{2A749067-8ACF-4CD5-8FE6-2E67BE903C4F}" srcId="{EF1E78CA-D7D1-4D2E-9646-8AC125C1E167}" destId="{7D6AAE00-AA3B-4525-BCEF-C6EDDC2353A2}" srcOrd="2" destOrd="0" parTransId="{CD61119C-D090-4637-A236-D877E2CFE614}" sibTransId="{D722674D-3FCB-4315-92CD-CA60DB38DD52}"/>
    <dgm:cxn modelId="{9F7D439B-617B-4F4A-B3CE-461FBAF95F96}" srcId="{3208936F-18CB-46DB-A0E6-9F9E390BDC91}" destId="{71A1F970-1C45-43EF-BDB0-5FCD1421CE7F}" srcOrd="0" destOrd="0" parTransId="{9D77D3E3-B783-4F8C-9F74-343CF395F502}" sibTransId="{A70FD705-DF6E-4819-81B2-83E4D7239F41}"/>
    <dgm:cxn modelId="{C33803B1-6FC1-4E39-9ABE-AED7035D427D}" type="presOf" srcId="{F9A687A7-7A02-40CC-85ED-1C1ED19E0163}" destId="{46EC37D7-72FC-4A42-BBAB-731C787ADBB4}" srcOrd="0" destOrd="0" presId="urn:microsoft.com/office/officeart/2005/8/layout/list1"/>
    <dgm:cxn modelId="{FF8FC549-D0FF-46F6-AEC7-15A16E8C8013}" type="presParOf" srcId="{5722A2A9-CFA6-422E-A3D9-598F6D8DDCC6}" destId="{DC1C7FD8-15AD-4A1C-895B-151395318FAB}" srcOrd="0" destOrd="0" presId="urn:microsoft.com/office/officeart/2005/8/layout/list1"/>
    <dgm:cxn modelId="{0EA2A0E6-D8D2-47CF-BF02-9DCD6C274793}" type="presParOf" srcId="{DC1C7FD8-15AD-4A1C-895B-151395318FAB}" destId="{8ADE9636-40D9-4B6A-8831-B11DA21FAA36}" srcOrd="0" destOrd="0" presId="urn:microsoft.com/office/officeart/2005/8/layout/list1"/>
    <dgm:cxn modelId="{1AB51AA8-2C77-4B6E-834C-4FF1A8D582A2}" type="presParOf" srcId="{DC1C7FD8-15AD-4A1C-895B-151395318FAB}" destId="{FADBD25E-FF2A-4190-B2E6-947B437EADA1}" srcOrd="1" destOrd="0" presId="urn:microsoft.com/office/officeart/2005/8/layout/list1"/>
    <dgm:cxn modelId="{5376EE3F-28F9-400E-AB30-A82A8AECBC56}" type="presParOf" srcId="{5722A2A9-CFA6-422E-A3D9-598F6D8DDCC6}" destId="{40DDDC96-BD14-49DD-830A-E0CCA188AA58}" srcOrd="1" destOrd="0" presId="urn:microsoft.com/office/officeart/2005/8/layout/list1"/>
    <dgm:cxn modelId="{F7B98987-B812-4147-8DB5-7FDBF89525EF}" type="presParOf" srcId="{5722A2A9-CFA6-422E-A3D9-598F6D8DDCC6}" destId="{7C9AB341-9CB8-409A-A598-22CBBBD72E6A}" srcOrd="2" destOrd="0" presId="urn:microsoft.com/office/officeart/2005/8/layout/list1"/>
    <dgm:cxn modelId="{F74A5C5D-7E01-45F4-9739-FD591DC32701}" type="presParOf" srcId="{5722A2A9-CFA6-422E-A3D9-598F6D8DDCC6}" destId="{96B2FC6B-7E16-436D-AD64-DB0D467129F8}" srcOrd="3" destOrd="0" presId="urn:microsoft.com/office/officeart/2005/8/layout/list1"/>
    <dgm:cxn modelId="{E976B63C-0D69-4183-B160-780EF839355E}" type="presParOf" srcId="{5722A2A9-CFA6-422E-A3D9-598F6D8DDCC6}" destId="{2B7E473D-D272-4904-B403-81580065483F}" srcOrd="4" destOrd="0" presId="urn:microsoft.com/office/officeart/2005/8/layout/list1"/>
    <dgm:cxn modelId="{34AD662A-64F5-4513-9A64-99BB4DC9B211}" type="presParOf" srcId="{2B7E473D-D272-4904-B403-81580065483F}" destId="{3D856A7F-13A7-4683-ACCA-F3110133DF0A}" srcOrd="0" destOrd="0" presId="urn:microsoft.com/office/officeart/2005/8/layout/list1"/>
    <dgm:cxn modelId="{2EADCB8A-D89F-4695-96B0-36531E463C48}" type="presParOf" srcId="{2B7E473D-D272-4904-B403-81580065483F}" destId="{792943F2-EA3F-4B6A-AF6A-A734DD1D7CFB}" srcOrd="1" destOrd="0" presId="urn:microsoft.com/office/officeart/2005/8/layout/list1"/>
    <dgm:cxn modelId="{2D3E3F20-8CFE-4E6F-A709-60AC9DB63EC1}" type="presParOf" srcId="{5722A2A9-CFA6-422E-A3D9-598F6D8DDCC6}" destId="{0FDE96AF-2E51-45D0-B521-B4D0D4D92FA1}" srcOrd="5" destOrd="0" presId="urn:microsoft.com/office/officeart/2005/8/layout/list1"/>
    <dgm:cxn modelId="{241FCBF5-8BA2-48C6-B329-963F9F77604B}" type="presParOf" srcId="{5722A2A9-CFA6-422E-A3D9-598F6D8DDCC6}" destId="{46EC37D7-72FC-4A42-BBAB-731C787ADBB4}" srcOrd="6" destOrd="0" presId="urn:microsoft.com/office/officeart/2005/8/layout/list1"/>
    <dgm:cxn modelId="{B630BCD3-01DC-487C-8458-6D10823A2073}" type="presParOf" srcId="{5722A2A9-CFA6-422E-A3D9-598F6D8DDCC6}" destId="{3866AAEB-BA54-43D9-A4E5-C183A15E70E9}" srcOrd="7" destOrd="0" presId="urn:microsoft.com/office/officeart/2005/8/layout/list1"/>
    <dgm:cxn modelId="{CE01EED0-7F92-488E-958B-C3FDB5875BCF}" type="presParOf" srcId="{5722A2A9-CFA6-422E-A3D9-598F6D8DDCC6}" destId="{72FEE6DD-BF64-4207-B28C-A575A54F2FA2}" srcOrd="8" destOrd="0" presId="urn:microsoft.com/office/officeart/2005/8/layout/list1"/>
    <dgm:cxn modelId="{B3C8CCC7-97A3-492A-87A2-1DD095B9C174}" type="presParOf" srcId="{72FEE6DD-BF64-4207-B28C-A575A54F2FA2}" destId="{41559DF8-3C63-4590-80CE-CDBEE97DA2B8}" srcOrd="0" destOrd="0" presId="urn:microsoft.com/office/officeart/2005/8/layout/list1"/>
    <dgm:cxn modelId="{AF198F4A-D67C-40FB-9CF0-97514F28A616}" type="presParOf" srcId="{72FEE6DD-BF64-4207-B28C-A575A54F2FA2}" destId="{DE6533F4-AF7C-4D13-A82F-0E9AA41B21F2}" srcOrd="1" destOrd="0" presId="urn:microsoft.com/office/officeart/2005/8/layout/list1"/>
    <dgm:cxn modelId="{6F760C92-522E-4870-AB33-350A070DC1C3}" type="presParOf" srcId="{5722A2A9-CFA6-422E-A3D9-598F6D8DDCC6}" destId="{DB4B4BA5-94BC-4A6B-898B-641D7218D245}" srcOrd="9" destOrd="0" presId="urn:microsoft.com/office/officeart/2005/8/layout/list1"/>
    <dgm:cxn modelId="{A5F6C574-38B6-4822-8E62-9250511A54C4}" type="presParOf" srcId="{5722A2A9-CFA6-422E-A3D9-598F6D8DDCC6}" destId="{F5839170-123B-407A-AAA1-E23D083414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AB341-9CB8-409A-A598-22CBBBD72E6A}">
      <dsp:nvSpPr>
        <dsp:cNvPr id="0" name=""/>
        <dsp:cNvSpPr/>
      </dsp:nvSpPr>
      <dsp:spPr>
        <a:xfrm>
          <a:off x="0" y="147132"/>
          <a:ext cx="7920880" cy="1927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499872" rIns="614748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  <a:tabLst/>
          </a:pPr>
          <a:r>
            <a:rPr lang="ru-RU" sz="1200" kern="1200" dirty="0" smtClean="0">
              <a:cs typeface="Arial" charset="0"/>
            </a:rPr>
            <a:t>Формирование оптимальных технических решений по приборам учета энергоресурсов и регулирующего оборудования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  <a:tabLst/>
          </a:pPr>
          <a:r>
            <a:rPr lang="ru-RU" sz="1200" kern="1200" dirty="0" smtClean="0">
              <a:cs typeface="Arial" charset="0"/>
            </a:rPr>
            <a:t>Внедрение автоматизированной системы контроля и управления энергоресурсами, а также разработка механизмов  финансирования  установки узлов учета и энергосберегающего оборудования 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cs typeface="Arial" charset="0"/>
            </a:rPr>
            <a:t>Формирование стимулирующих механизмов к установке приборов учета со стороны  потребителей и экономии потребляемых энергоресурсов</a:t>
          </a:r>
          <a:endParaRPr lang="ru-RU" sz="1200" kern="1200" dirty="0"/>
        </a:p>
      </dsp:txBody>
      <dsp:txXfrm>
        <a:off x="0" y="147132"/>
        <a:ext cx="7920880" cy="1927800"/>
      </dsp:txXfrm>
    </dsp:sp>
    <dsp:sp modelId="{FADBD25E-FF2A-4190-B2E6-947B437EADA1}">
      <dsp:nvSpPr>
        <dsp:cNvPr id="0" name=""/>
        <dsp:cNvSpPr/>
      </dsp:nvSpPr>
      <dsp:spPr>
        <a:xfrm>
          <a:off x="396044" y="53457"/>
          <a:ext cx="5544616" cy="4479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Цели</a:t>
          </a:r>
          <a:endParaRPr lang="ru-RU" sz="1400" b="1" kern="1200" dirty="0"/>
        </a:p>
      </dsp:txBody>
      <dsp:txXfrm>
        <a:off x="417909" y="75322"/>
        <a:ext cx="5500886" cy="404185"/>
      </dsp:txXfrm>
    </dsp:sp>
    <dsp:sp modelId="{46EC37D7-72FC-4A42-BBAB-731C787ADBB4}">
      <dsp:nvSpPr>
        <dsp:cNvPr id="0" name=""/>
        <dsp:cNvSpPr/>
      </dsp:nvSpPr>
      <dsp:spPr>
        <a:xfrm>
          <a:off x="0" y="2264717"/>
          <a:ext cx="7920880" cy="128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499872" rIns="614748" bIns="85344" numCol="1" spcCol="1270" anchor="t" anchorCtr="0">
          <a:noAutofit/>
        </a:bodyPr>
        <a:lstStyle/>
        <a:p>
          <a:pPr marL="3175" lvl="1" indent="0" algn="just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 Получить базисный  объем  потребления  энергоресурса зафиксированный приборами учета</a:t>
          </a:r>
          <a:endParaRPr lang="ru-RU" sz="1200" kern="1200" dirty="0"/>
        </a:p>
        <a:p>
          <a:pPr marL="3175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+mn-lt"/>
            </a:rPr>
            <a:t> Производить оплату за фактически поставленный соответствующего качества  энергоресурс</a:t>
          </a:r>
          <a:endParaRPr lang="ru-RU" sz="1200" kern="1200" dirty="0"/>
        </a:p>
        <a:p>
          <a:pPr marL="3175" lvl="1" indent="0" algn="just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 Проведение энергосберегающих мероприятий</a:t>
          </a:r>
          <a:endParaRPr lang="ru-RU" sz="1200" kern="1200" dirty="0"/>
        </a:p>
      </dsp:txBody>
      <dsp:txXfrm>
        <a:off x="0" y="2264717"/>
        <a:ext cx="7920880" cy="1285200"/>
      </dsp:txXfrm>
    </dsp:sp>
    <dsp:sp modelId="{792943F2-EA3F-4B6A-AF6A-A734DD1D7CFB}">
      <dsp:nvSpPr>
        <dsp:cNvPr id="0" name=""/>
        <dsp:cNvSpPr/>
      </dsp:nvSpPr>
      <dsp:spPr>
        <a:xfrm>
          <a:off x="396044" y="2204532"/>
          <a:ext cx="5544616" cy="4144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Задачи</a:t>
          </a:r>
          <a:endParaRPr lang="ru-RU" sz="1400" b="1" kern="1200" dirty="0"/>
        </a:p>
      </dsp:txBody>
      <dsp:txXfrm>
        <a:off x="416275" y="2224763"/>
        <a:ext cx="5504154" cy="373963"/>
      </dsp:txXfrm>
    </dsp:sp>
    <dsp:sp modelId="{F5839170-123B-407A-AAA1-E23D08341440}">
      <dsp:nvSpPr>
        <dsp:cNvPr id="0" name=""/>
        <dsp:cNvSpPr/>
      </dsp:nvSpPr>
      <dsp:spPr>
        <a:xfrm>
          <a:off x="0" y="3739702"/>
          <a:ext cx="7920880" cy="1247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499872" rIns="614748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Произвести установку узлов учета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 Построить автоматизированную систему контроля и управления энергоресурсами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Организовать автоматизированную выписку квитанций за поставленный энергоресурс </a:t>
          </a:r>
          <a:endParaRPr lang="ru-RU" sz="1200" kern="1200" dirty="0"/>
        </a:p>
      </dsp:txBody>
      <dsp:txXfrm>
        <a:off x="0" y="3739702"/>
        <a:ext cx="7920880" cy="1247400"/>
      </dsp:txXfrm>
    </dsp:sp>
    <dsp:sp modelId="{DE6533F4-AF7C-4D13-A82F-0E9AA41B21F2}">
      <dsp:nvSpPr>
        <dsp:cNvPr id="0" name=""/>
        <dsp:cNvSpPr/>
      </dsp:nvSpPr>
      <dsp:spPr>
        <a:xfrm>
          <a:off x="396044" y="3679517"/>
          <a:ext cx="5544616" cy="4144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Технологии</a:t>
          </a:r>
          <a:endParaRPr lang="ru-RU" sz="1400" b="1" kern="1200" dirty="0"/>
        </a:p>
      </dsp:txBody>
      <dsp:txXfrm>
        <a:off x="416275" y="3699748"/>
        <a:ext cx="5504154" cy="373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1381B-6C45-4B24-833F-BDC830373331}" type="datetimeFigureOut">
              <a:rPr lang="ru-RU" smtClean="0"/>
              <a:t>06.06.2012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388D-88A2-40A6-AD70-83459E2A68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94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1BBF-E83B-4904-950D-341AFD25EB25}" type="datetime1">
              <a:rPr lang="ru-RU" smtClean="0"/>
              <a:t>06.06.2012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47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D147-5DAA-498C-ABB5-0E0A4E646ACA}" type="datetime1">
              <a:rPr lang="ru-RU" smtClean="0"/>
              <a:t>06.06.2012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3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04E1-AB8B-4027-9C9B-3C5ADEACF155}" type="datetime1">
              <a:rPr lang="ru-RU" smtClean="0"/>
              <a:t>06.06.2012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22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813A-A243-4047-98B6-DE02C1779462}" type="datetime1">
              <a:rPr lang="ru-RU" smtClean="0"/>
              <a:t>06.06.2012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93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A3D0-C597-45CD-816A-97C06A2D5814}" type="datetime1">
              <a:rPr lang="ru-RU" smtClean="0"/>
              <a:t>06.06.2012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37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4952-C7EA-4569-91A1-4B6F37FDE728}" type="datetime1">
              <a:rPr lang="ru-RU" smtClean="0"/>
              <a:t>06.06.2012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4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4344-DCB3-4D59-AC60-800BF3EBC82C}" type="datetime1">
              <a:rPr lang="ru-RU" smtClean="0"/>
              <a:t>06.06.2012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05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8E5C-FC6D-47F5-AC39-0DCB9CC03D4C}" type="datetime1">
              <a:rPr lang="ru-RU" smtClean="0"/>
              <a:t>06.06.2012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11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6B86-0749-4EF7-8B1F-AAE44B5A1506}" type="datetime1">
              <a:rPr lang="ru-RU" smtClean="0"/>
              <a:t>06.06.2012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96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D90-F239-4760-B372-57713EA9911A}" type="datetime1">
              <a:rPr lang="ru-RU" smtClean="0"/>
              <a:t>06.06.2012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87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B3B5-1240-4C1F-A4DA-646511DAE957}" type="datetime1">
              <a:rPr lang="ru-RU" smtClean="0"/>
              <a:t>06.06.2012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65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A3F87-9FD8-4A59-9A56-55457BC51011}" type="datetime1">
              <a:rPr lang="ru-RU" smtClean="0"/>
              <a:t>06.06.2012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AC06F-E5CE-4151-9BAC-1C4D12E78D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0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0"/>
          <p:cNvSpPr txBox="1">
            <a:spLocks noChangeArrowheads="1"/>
          </p:cNvSpPr>
          <p:nvPr/>
        </p:nvSpPr>
        <p:spPr bwMode="auto">
          <a:xfrm>
            <a:off x="1161226" y="2492896"/>
            <a:ext cx="756084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Calibri" pitchFamily="34" charset="0"/>
              </a:rPr>
              <a:t>«Оказание комплексной услуги в рамках выполнения энергосервесных мероприятий»</a:t>
            </a:r>
          </a:p>
        </p:txBody>
      </p:sp>
      <p:pic>
        <p:nvPicPr>
          <p:cNvPr id="5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75" y="188640"/>
            <a:ext cx="266687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5456" y="116632"/>
            <a:ext cx="7977064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Экономика проекта </a:t>
            </a:r>
            <a:b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примере МКД в городе Арзамас.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96144" cy="59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7" y="972017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ООО «СТЭК» предлагает произвести установку узла учета за счет средств заказчика или с привлечением стороннего инвестора.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954" y="5262299"/>
            <a:ext cx="8592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Примечание: </a:t>
            </a:r>
            <a:endParaRPr lang="ru-RU" sz="1200" dirty="0"/>
          </a:p>
          <a:p>
            <a:r>
              <a:rPr lang="ru-RU" sz="1200" dirty="0"/>
              <a:t>1. Норматив потребления тепловой энергии установлен Постановлением мэра г</a:t>
            </a:r>
            <a:r>
              <a:rPr lang="ru-RU" sz="1200" dirty="0" smtClean="0"/>
              <a:t>. Арзамаса </a:t>
            </a:r>
            <a:r>
              <a:rPr lang="ru-RU" sz="1200" dirty="0"/>
              <a:t>от 26.12.2003 г. № 77 в размере 0,018 Гкал на 1 м2 общей площади жилого помещения в месяц.</a:t>
            </a:r>
          </a:p>
          <a:p>
            <a:r>
              <a:rPr lang="ru-RU" sz="1200" dirty="0"/>
              <a:t>2. В состав платы за отопление не включается площадь балкона, лоджии, веранды и террасы (статья 15 ЖК РФ)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46411"/>
              </p:ext>
            </p:extLst>
          </p:nvPr>
        </p:nvGraphicFramePr>
        <p:xfrm>
          <a:off x="467544" y="1843366"/>
          <a:ext cx="8337017" cy="3025794"/>
        </p:xfrm>
        <a:graphic>
          <a:graphicData uri="http://schemas.openxmlformats.org/drawingml/2006/table">
            <a:tbl>
              <a:tblPr/>
              <a:tblGrid>
                <a:gridCol w="3368332"/>
                <a:gridCol w="822315"/>
                <a:gridCol w="797014"/>
                <a:gridCol w="825479"/>
                <a:gridCol w="787525"/>
                <a:gridCol w="939338"/>
                <a:gridCol w="797014"/>
              </a:tblGrid>
              <a:tr h="192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Расчет экономии потребителя</a:t>
                      </a:r>
                    </a:p>
                  </a:txBody>
                  <a:tcPr marL="36000" marR="108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1-ый год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2-ой год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3-ий год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4-й год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5-й год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6-год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92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площадь общая (для ж/д), м2</a:t>
                      </a:r>
                    </a:p>
                  </a:txBody>
                  <a:tcPr marL="36000" marR="108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3 250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Инвестиции в оборудование с учетом установки,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08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300 000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Расчетное потребление (норматив),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гКал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 год</a:t>
                      </a:r>
                    </a:p>
                  </a:txBody>
                  <a:tcPr marL="36000" marR="108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702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Потребление, зафиксированные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после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установки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узла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учета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гКал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 год</a:t>
                      </a:r>
                    </a:p>
                  </a:txBody>
                  <a:tcPr marL="36000" marR="108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562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Тариф МУ «ТЭПП», руб. 1 за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гКал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(рост 12% в год)</a:t>
                      </a:r>
                    </a:p>
                  </a:txBody>
                  <a:tcPr marL="36000" marR="108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1 326   </a:t>
                      </a:r>
                    </a:p>
                  </a:txBody>
                  <a:tcPr marL="9380" marR="9380" marT="9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1 485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1 664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1 863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2 087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2 337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расчетному потреблению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руб. в год</a:t>
                      </a:r>
                    </a:p>
                  </a:txBody>
                  <a:tcPr marL="36000" marR="108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930 950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1 042 664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1 167 784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1 307 918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1 464 868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1 640 652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фактическому потреблению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руб. в год</a:t>
                      </a:r>
                    </a:p>
                  </a:txBody>
                  <a:tcPr marL="36000" marR="108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744 760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834 131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934 227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1 046 334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1 171 895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1 312 522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65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Экономия, руб. в год</a:t>
                      </a:r>
                    </a:p>
                  </a:txBody>
                  <a:tcPr marL="36000" marR="108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186 190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208 533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233 557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261 584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292 974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328 130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Платеж за оборудование, руб. в год </a:t>
                      </a:r>
                    </a:p>
                  </a:txBody>
                  <a:tcPr marL="36000" marR="108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91 416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91 416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91 416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91 416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91 416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-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Платеж за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установку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узла учета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руб. год  </a:t>
                      </a:r>
                    </a:p>
                  </a:txBody>
                  <a:tcPr marL="36000" marR="108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48 000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48 000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48 000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48 000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48 000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48 000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Чистая экономия, руб. в год</a:t>
                      </a:r>
                    </a:p>
                  </a:txBody>
                  <a:tcPr marL="36000" marR="108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46 774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69 117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94 140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122 167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153 557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280 130   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0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7928" y="138690"/>
            <a:ext cx="7906072" cy="84203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Экономические показатели проекта</a:t>
            </a:r>
            <a:b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приведенные  на 1 м</a:t>
            </a:r>
            <a:r>
              <a:rPr lang="ru-RU" sz="28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96144" cy="59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565240"/>
              </p:ext>
            </p:extLst>
          </p:nvPr>
        </p:nvGraphicFramePr>
        <p:xfrm>
          <a:off x="443954" y="1484784"/>
          <a:ext cx="8229599" cy="3795840"/>
        </p:xfrm>
        <a:graphic>
          <a:graphicData uri="http://schemas.openxmlformats.org/drawingml/2006/table">
            <a:tbl>
              <a:tblPr/>
              <a:tblGrid>
                <a:gridCol w="3544531"/>
                <a:gridCol w="743208"/>
                <a:gridCol w="720340"/>
                <a:gridCol w="746066"/>
                <a:gridCol w="814670"/>
                <a:gridCol w="848972"/>
                <a:gridCol w="811812"/>
              </a:tblGrid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Расчет экономии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потребителя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1-ый год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2-ой год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3-ий год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4-й год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5-й год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6-год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площадь общая (для ж/д), м2</a:t>
                      </a:r>
                    </a:p>
                  </a:txBody>
                  <a:tcPr marL="360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3 250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Инвестиции в оборудование с учетом установки, руб</a:t>
                      </a:r>
                    </a:p>
                  </a:txBody>
                  <a:tcPr marL="360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300 000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Расчетное потребление (норматив),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гКал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 месяц</a:t>
                      </a:r>
                    </a:p>
                  </a:txBody>
                  <a:tcPr marL="360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Потребление, зафиксированные  после установки узла учета, гКал в месяц</a:t>
                      </a:r>
                    </a:p>
                  </a:txBody>
                  <a:tcPr marL="360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8584" marR="8584" marT="8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Тариф МУ «ТЭПП», руб. 1 за гКал (рост 12% в год)</a:t>
                      </a:r>
                    </a:p>
                  </a:txBody>
                  <a:tcPr marL="360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   </a:t>
                      </a: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  </a:t>
                      </a: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664   </a:t>
                      </a: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863 </a:t>
                      </a: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087 </a:t>
                      </a: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   </a:t>
                      </a: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 по расчетному потреблению на 1 м</a:t>
                      </a:r>
                      <a:r>
                        <a:rPr lang="ru-RU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руб. в месяц</a:t>
                      </a:r>
                    </a:p>
                  </a:txBody>
                  <a:tcPr marL="360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23,87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29,94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33,54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37,56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42,07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 по фактическому потреблению м</a:t>
                      </a:r>
                      <a:r>
                        <a:rPr lang="ru-RU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руб. в месяц</a:t>
                      </a:r>
                    </a:p>
                  </a:txBody>
                  <a:tcPr marL="360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21,39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23,95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26,83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30,05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33,65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Экономия с 1 м</a:t>
                      </a:r>
                      <a:r>
                        <a:rPr lang="ru-RU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руб. в в месяц</a:t>
                      </a:r>
                    </a:p>
                  </a:txBody>
                  <a:tcPr marL="360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4,77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5,35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5,99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6,71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7,51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8,41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Платеж за оборудование с 1 м</a:t>
                      </a:r>
                      <a:r>
                        <a:rPr lang="ru-RU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руб. в год </a:t>
                      </a:r>
                    </a:p>
                  </a:txBody>
                  <a:tcPr marL="360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Платеж за обслуживание узла учета и АСКУЭ с 1 м</a:t>
                      </a:r>
                      <a:r>
                        <a:rPr lang="ru-RU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руб. год  </a:t>
                      </a:r>
                    </a:p>
                  </a:txBody>
                  <a:tcPr marL="360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Чистая экономия, руб. в год</a:t>
                      </a:r>
                    </a:p>
                  </a:txBody>
                  <a:tcPr marL="360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1,77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2,41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3,13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3,94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6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2969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Line 11"/>
          <p:cNvSpPr>
            <a:spLocks noChangeShapeType="1"/>
          </p:cNvSpPr>
          <p:nvPr/>
        </p:nvSpPr>
        <p:spPr bwMode="auto">
          <a:xfrm>
            <a:off x="285750" y="1357313"/>
            <a:ext cx="6010275" cy="14287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4" name="Text Box 12"/>
          <p:cNvSpPr txBox="1">
            <a:spLocks noChangeArrowheads="1"/>
          </p:cNvSpPr>
          <p:nvPr/>
        </p:nvSpPr>
        <p:spPr bwMode="auto">
          <a:xfrm>
            <a:off x="285750" y="749300"/>
            <a:ext cx="59293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Calibri" pitchFamily="34" charset="0"/>
              </a:rPr>
              <a:t>Год основания - 2008</a:t>
            </a:r>
            <a:r>
              <a:rPr lang="ru-RU">
                <a:latin typeface="Calibri" pitchFamily="34" charset="0"/>
              </a:rPr>
              <a:t>, </a:t>
            </a:r>
            <a:r>
              <a:rPr lang="ru-RU" sz="1600">
                <a:latin typeface="Calibri" pitchFamily="34" charset="0"/>
              </a:rPr>
              <a:t>работает на стыке технологий добычи нефти и современных ИТ</a:t>
            </a:r>
          </a:p>
        </p:txBody>
      </p:sp>
      <p:sp>
        <p:nvSpPr>
          <p:cNvPr id="56325" name="Line 14"/>
          <p:cNvSpPr>
            <a:spLocks noChangeShapeType="1"/>
          </p:cNvSpPr>
          <p:nvPr/>
        </p:nvSpPr>
        <p:spPr bwMode="auto">
          <a:xfrm flipV="1">
            <a:off x="285750" y="2928938"/>
            <a:ext cx="598963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Line 25"/>
          <p:cNvSpPr>
            <a:spLocks noChangeShapeType="1"/>
          </p:cNvSpPr>
          <p:nvPr/>
        </p:nvSpPr>
        <p:spPr bwMode="auto">
          <a:xfrm flipV="1">
            <a:off x="285750" y="3500438"/>
            <a:ext cx="600075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85750" y="3929063"/>
            <a:ext cx="6337300" cy="800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Функционирующие обособленные подразделения: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>
                <a:latin typeface="+mn-lt"/>
                <a:cs typeface="+mn-cs"/>
              </a:rPr>
              <a:t>г. Арзамас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>
                <a:latin typeface="+mn-lt"/>
                <a:cs typeface="+mn-cs"/>
              </a:rPr>
              <a:t>г. </a:t>
            </a:r>
            <a:r>
              <a:rPr lang="ru-RU" sz="1400" dirty="0" err="1">
                <a:latin typeface="+mn-lt"/>
                <a:cs typeface="+mn-cs"/>
              </a:rPr>
              <a:t>Нягань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56328" name="Line 28"/>
          <p:cNvSpPr>
            <a:spLocks noChangeShapeType="1"/>
          </p:cNvSpPr>
          <p:nvPr/>
        </p:nvSpPr>
        <p:spPr bwMode="auto">
          <a:xfrm flipV="1">
            <a:off x="309563" y="4643438"/>
            <a:ext cx="8548687" cy="1905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9" name="TextBox 31"/>
          <p:cNvSpPr txBox="1">
            <a:spLocks noChangeArrowheads="1"/>
          </p:cNvSpPr>
          <p:nvPr/>
        </p:nvSpPr>
        <p:spPr bwMode="auto">
          <a:xfrm>
            <a:off x="319088" y="3562350"/>
            <a:ext cx="880903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>
                <a:latin typeface="Calibri" pitchFamily="34" charset="0"/>
              </a:rPr>
              <a:t>Поддержана </a:t>
            </a:r>
            <a:r>
              <a:rPr lang="ru-RU" sz="1600" b="1">
                <a:latin typeface="Calibri" pitchFamily="34" charset="0"/>
              </a:rPr>
              <a:t>ОАО РВК, ФСРМФП в НТЦ, Сколково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286000" y="285750"/>
            <a:ext cx="4767263" cy="82867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latin typeface="Arial" pitchFamily="34" charset="0"/>
                <a:ea typeface="+mj-ea"/>
                <a:cs typeface="Arial" pitchFamily="34" charset="0"/>
              </a:rPr>
              <a:t>О компании</a:t>
            </a:r>
          </a:p>
        </p:txBody>
      </p:sp>
      <p:sp>
        <p:nvSpPr>
          <p:cNvPr id="56331" name="Line 14"/>
          <p:cNvSpPr>
            <a:spLocks noChangeShapeType="1"/>
          </p:cNvSpPr>
          <p:nvPr/>
        </p:nvSpPr>
        <p:spPr bwMode="auto">
          <a:xfrm flipV="1">
            <a:off x="285750" y="3929063"/>
            <a:ext cx="6000750" cy="14287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85720" y="4643446"/>
            <a:ext cx="6577583" cy="23698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numCol="2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Развитая сеть партнеров: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>
                <a:latin typeface="+mn-lt"/>
                <a:cs typeface="+mn-cs"/>
              </a:rPr>
              <a:t>Москва                                         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>
                <a:latin typeface="+mn-lt"/>
                <a:cs typeface="+mn-cs"/>
              </a:rPr>
              <a:t>Краснодарский край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>
                <a:latin typeface="+mn-lt"/>
                <a:cs typeface="+mn-cs"/>
              </a:rPr>
              <a:t>ХМАО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>
                <a:latin typeface="+mn-lt"/>
                <a:cs typeface="+mn-cs"/>
              </a:rPr>
              <a:t>Саратовская область</a:t>
            </a:r>
            <a:endParaRPr lang="en-US" sz="1400" dirty="0">
              <a:latin typeface="+mn-lt"/>
              <a:cs typeface="+mn-cs"/>
            </a:endParaRP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>
              <a:latin typeface="+mn-lt"/>
              <a:cs typeface="+mn-cs"/>
            </a:endParaRP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>
              <a:latin typeface="+mn-lt"/>
              <a:cs typeface="+mn-cs"/>
            </a:endParaRP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>
              <a:latin typeface="+mn-lt"/>
              <a:cs typeface="+mn-cs"/>
            </a:endParaRP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>
              <a:latin typeface="+mn-lt"/>
              <a:cs typeface="+mn-cs"/>
            </a:endParaRP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>
              <a:latin typeface="+mn-lt"/>
              <a:cs typeface="+mn-cs"/>
            </a:endParaRP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>
              <a:latin typeface="+mn-lt"/>
              <a:cs typeface="+mn-cs"/>
            </a:endParaRP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>
                <a:latin typeface="+mn-lt"/>
                <a:cs typeface="+mn-cs"/>
              </a:rPr>
              <a:t>Самарская область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>
                <a:latin typeface="+mn-lt"/>
                <a:cs typeface="+mn-cs"/>
              </a:rPr>
              <a:t>Республика Мордовия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>
                <a:latin typeface="+mn-lt"/>
                <a:cs typeface="+mn-cs"/>
              </a:rPr>
              <a:t>Ставропольский край</a:t>
            </a:r>
            <a:endParaRPr lang="en-US" sz="1400" dirty="0">
              <a:latin typeface="+mn-lt"/>
              <a:cs typeface="+mn-cs"/>
            </a:endParaRP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>
                <a:latin typeface="+mn-lt"/>
                <a:cs typeface="+mn-cs"/>
              </a:rPr>
              <a:t>Пермский край</a:t>
            </a:r>
          </a:p>
        </p:txBody>
      </p:sp>
      <p:sp>
        <p:nvSpPr>
          <p:cNvPr id="56333" name="Line 28"/>
          <p:cNvSpPr>
            <a:spLocks noChangeShapeType="1"/>
          </p:cNvSpPr>
          <p:nvPr/>
        </p:nvSpPr>
        <p:spPr bwMode="auto">
          <a:xfrm>
            <a:off x="214313" y="5857875"/>
            <a:ext cx="86360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/>
          <a:p>
            <a:pPr>
              <a:defRPr/>
            </a:pPr>
            <a:r>
              <a:rPr lang="en-US" smtClean="0"/>
              <a:t>www.sinprotek.ru</a:t>
            </a:r>
            <a:endParaRPr lang="en-US"/>
          </a:p>
        </p:txBody>
      </p:sp>
      <p:pic>
        <p:nvPicPr>
          <p:cNvPr id="5633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935038"/>
            <a:ext cx="2524125" cy="314325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6" name="Прямоугольник 28"/>
          <p:cNvSpPr>
            <a:spLocks noChangeArrowheads="1"/>
          </p:cNvSpPr>
          <p:nvPr/>
        </p:nvSpPr>
        <p:spPr bwMode="auto">
          <a:xfrm>
            <a:off x="285750" y="1357313"/>
            <a:ext cx="6000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Миссия компании: </a:t>
            </a:r>
            <a:r>
              <a:rPr lang="ru-RU" sz="1600">
                <a:latin typeface="Calibri" pitchFamily="34" charset="0"/>
              </a:rPr>
              <a:t>повышение эффективности бизнеса клиентов с помощью реализации проектов по энергосбережению в сфере добычи нефти, генерации, передачи и потребления тепла, воды, газа, пара и иных ресурсов через применение инновационных решений в области управления технологическими процессами</a:t>
            </a:r>
          </a:p>
        </p:txBody>
      </p:sp>
      <p:sp>
        <p:nvSpPr>
          <p:cNvPr id="56337" name="Прямоугольник 29"/>
          <p:cNvSpPr>
            <a:spLocks noChangeArrowheads="1"/>
          </p:cNvSpPr>
          <p:nvPr/>
        </p:nvSpPr>
        <p:spPr bwMode="auto">
          <a:xfrm>
            <a:off x="357188" y="2928938"/>
            <a:ext cx="592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Компания в том числе является производителем оборудования на базе беспроводных решения для нефтяной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19838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211138"/>
            <a:ext cx="1660525" cy="23749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1557338"/>
            <a:ext cx="2433638" cy="166211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E23F1-DF2F-44EB-BF74-27F9FA850DB4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7349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2969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/>
          <a:p>
            <a:pPr>
              <a:defRPr/>
            </a:pPr>
            <a:r>
              <a:rPr lang="en-US" smtClean="0"/>
              <a:t>www.sinprotek.ru</a:t>
            </a:r>
            <a:endParaRPr lang="en-US"/>
          </a:p>
        </p:txBody>
      </p:sp>
      <p:sp>
        <p:nvSpPr>
          <p:cNvPr id="57351" name="TextBox 4"/>
          <p:cNvSpPr txBox="1">
            <a:spLocks noChangeArrowheads="1"/>
          </p:cNvSpPr>
          <p:nvPr/>
        </p:nvSpPr>
        <p:spPr bwMode="auto">
          <a:xfrm>
            <a:off x="242888" y="747713"/>
            <a:ext cx="85693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b="1">
                <a:latin typeface="Calibri" pitchFamily="34" charset="0"/>
              </a:rPr>
              <a:t>Победитель </a:t>
            </a:r>
            <a:r>
              <a:rPr lang="ru-RU" sz="1400">
                <a:latin typeface="Calibri" pitchFamily="34" charset="0"/>
              </a:rPr>
              <a:t>конкурса </a:t>
            </a:r>
            <a:r>
              <a:rPr lang="ru-RU" sz="1400" b="1">
                <a:latin typeface="Calibri" pitchFamily="34" charset="0"/>
              </a:rPr>
              <a:t>инновационных проектов для нефтегазового сектора, </a:t>
            </a:r>
          </a:p>
          <a:p>
            <a:pPr eaLnBrk="1" hangingPunct="1"/>
            <a:r>
              <a:rPr lang="ru-RU" sz="1400">
                <a:latin typeface="Calibri" pitchFamily="34" charset="0"/>
              </a:rPr>
              <a:t>май 2012г., Сколково</a:t>
            </a:r>
          </a:p>
          <a:p>
            <a:pPr eaLnBrk="1" hangingPunct="1"/>
            <a:r>
              <a:rPr lang="ru-RU" sz="1400" b="1">
                <a:latin typeface="Calibri" pitchFamily="34" charset="0"/>
              </a:rPr>
              <a:t>Победитель</a:t>
            </a:r>
            <a:r>
              <a:rPr lang="ru-RU" sz="1400">
                <a:latin typeface="Calibri" pitchFamily="34" charset="0"/>
              </a:rPr>
              <a:t> конкурса </a:t>
            </a:r>
            <a:r>
              <a:rPr lang="ru-RU" sz="1400" b="1">
                <a:latin typeface="Calibri" pitchFamily="34" charset="0"/>
              </a:rPr>
              <a:t>«Инновации региона 2010» </a:t>
            </a:r>
            <a:r>
              <a:rPr lang="ru-RU" sz="1400">
                <a:latin typeface="Calibri" pitchFamily="34" charset="0"/>
              </a:rPr>
              <a:t>в номинации «Инновация </a:t>
            </a:r>
          </a:p>
          <a:p>
            <a:pPr eaLnBrk="1" hangingPunct="1"/>
            <a:r>
              <a:rPr lang="ru-RU" sz="1400">
                <a:latin typeface="Calibri" pitchFamily="34" charset="0"/>
              </a:rPr>
              <a:t>малого бизнеса»</a:t>
            </a:r>
          </a:p>
          <a:p>
            <a:pPr eaLnBrk="1" hangingPunct="1"/>
            <a:r>
              <a:rPr lang="ru-RU" sz="1400">
                <a:latin typeface="Calibri" pitchFamily="34" charset="0"/>
              </a:rPr>
              <a:t>Почетные дипломы выставочно-конгрессного </a:t>
            </a:r>
          </a:p>
          <a:p>
            <a:pPr eaLnBrk="1" hangingPunct="1"/>
            <a:r>
              <a:rPr lang="ru-RU" sz="1400">
                <a:latin typeface="Calibri" pitchFamily="34" charset="0"/>
              </a:rPr>
              <a:t>мероприятия </a:t>
            </a:r>
            <a:r>
              <a:rPr lang="ru-RU" sz="1400" b="1">
                <a:latin typeface="Calibri" pitchFamily="34" charset="0"/>
              </a:rPr>
              <a:t>«Дни малого и среднего бизнеса </a:t>
            </a:r>
          </a:p>
          <a:p>
            <a:pPr eaLnBrk="1" hangingPunct="1"/>
            <a:r>
              <a:rPr lang="ru-RU" sz="1400" b="1">
                <a:latin typeface="Calibri" pitchFamily="34" charset="0"/>
              </a:rPr>
              <a:t>России» </a:t>
            </a:r>
            <a:r>
              <a:rPr lang="ru-RU" sz="1400">
                <a:latin typeface="Calibri" pitchFamily="34" charset="0"/>
              </a:rPr>
              <a:t>(2010г., 2011г.)</a:t>
            </a:r>
          </a:p>
          <a:p>
            <a:pPr eaLnBrk="1" hangingPunct="1"/>
            <a:r>
              <a:rPr lang="ru-RU" sz="1400" b="1">
                <a:latin typeface="Calibri" pitchFamily="34" charset="0"/>
              </a:rPr>
              <a:t>Золотая медаль </a:t>
            </a:r>
            <a:r>
              <a:rPr lang="ru-RU" sz="1400">
                <a:latin typeface="Calibri" pitchFamily="34" charset="0"/>
              </a:rPr>
              <a:t>Всероссийского выставочного </a:t>
            </a:r>
          </a:p>
          <a:p>
            <a:pPr eaLnBrk="1" hangingPunct="1"/>
            <a:r>
              <a:rPr lang="ru-RU" sz="1400">
                <a:latin typeface="Calibri" pitchFamily="34" charset="0"/>
              </a:rPr>
              <a:t>центра</a:t>
            </a:r>
          </a:p>
          <a:p>
            <a:pPr eaLnBrk="1" hangingPunct="1"/>
            <a:r>
              <a:rPr lang="ru-RU" sz="1400" b="1">
                <a:latin typeface="Calibri" pitchFamily="34" charset="0"/>
              </a:rPr>
              <a:t>«Лучший инновационный проект» </a:t>
            </a:r>
            <a:r>
              <a:rPr lang="ru-RU" sz="1400">
                <a:latin typeface="Calibri" pitchFamily="34" charset="0"/>
              </a:rPr>
              <a:t>- диплом</a:t>
            </a:r>
          </a:p>
          <a:p>
            <a:pPr eaLnBrk="1" hangingPunct="1"/>
            <a:r>
              <a:rPr lang="ru-RU" sz="1400">
                <a:latin typeface="Calibri" pitchFamily="34" charset="0"/>
              </a:rPr>
              <a:t> Национального агентства технологической поддержки</a:t>
            </a:r>
          </a:p>
          <a:p>
            <a:pPr eaLnBrk="1" hangingPunct="1"/>
            <a:r>
              <a:rPr lang="ru-RU" sz="1400">
                <a:latin typeface="Calibri" pitchFamily="34" charset="0"/>
              </a:rPr>
              <a:t> предпринимательства «ИНТЕХ», 2011 г. Участник конкурса</a:t>
            </a:r>
          </a:p>
          <a:p>
            <a:pPr eaLnBrk="1" hangingPunct="1"/>
            <a:endParaRPr lang="ru-RU" sz="1400">
              <a:latin typeface="Calibri" pitchFamily="34" charset="0"/>
            </a:endParaRPr>
          </a:p>
        </p:txBody>
      </p:sp>
      <p:pic>
        <p:nvPicPr>
          <p:cNvPr id="57352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654425"/>
            <a:ext cx="1520825" cy="217646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3" name="TextBox 8"/>
          <p:cNvSpPr txBox="1">
            <a:spLocks noChangeArrowheads="1"/>
          </p:cNvSpPr>
          <p:nvPr/>
        </p:nvSpPr>
        <p:spPr bwMode="auto">
          <a:xfrm>
            <a:off x="3938588" y="3921125"/>
            <a:ext cx="52197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b="1">
                <a:latin typeface="Calibri" pitchFamily="34" charset="0"/>
              </a:rPr>
              <a:t>Победитель</a:t>
            </a:r>
            <a:r>
              <a:rPr lang="ru-RU" sz="1400">
                <a:latin typeface="Calibri" pitchFamily="34" charset="0"/>
              </a:rPr>
              <a:t> Федеральной программы поддержки инновационных компаний 2010г., 2011г.</a:t>
            </a:r>
          </a:p>
          <a:p>
            <a:pPr eaLnBrk="1" hangingPunct="1"/>
            <a:endParaRPr lang="ru-RU" sz="1400">
              <a:latin typeface="Calibri" pitchFamily="34" charset="0"/>
            </a:endParaRPr>
          </a:p>
          <a:p>
            <a:pPr eaLnBrk="1" hangingPunct="1"/>
            <a:r>
              <a:rPr lang="ru-RU" sz="1400" b="1">
                <a:latin typeface="Calibri" pitchFamily="34" charset="0"/>
              </a:rPr>
              <a:t>Дипломы активного участника </a:t>
            </a:r>
            <a:r>
              <a:rPr lang="ru-RU" sz="1400">
                <a:latin typeface="Calibri" pitchFamily="34" charset="0"/>
              </a:rPr>
              <a:t>Российской Венчурной Ярмарки – 2010г., Галереи инноваций Нижегородской области в рамках Нижегородского форума Россия Единая 2009г.</a:t>
            </a:r>
          </a:p>
          <a:p>
            <a:pPr eaLnBrk="1" hangingPunct="1"/>
            <a:endParaRPr lang="ru-RU" sz="1400">
              <a:latin typeface="Calibri" pitchFamily="34" charset="0"/>
            </a:endParaRPr>
          </a:p>
          <a:p>
            <a:pPr eaLnBrk="1" hangingPunct="1"/>
            <a:r>
              <a:rPr lang="ru-RU" sz="1400" b="1">
                <a:latin typeface="Calibri" pitchFamily="34" charset="0"/>
              </a:rPr>
              <a:t>Диплом участника выставки «Научно-технические и инновационные достижения России» </a:t>
            </a:r>
            <a:r>
              <a:rPr lang="ru-RU" sz="1400">
                <a:latin typeface="Calibri" pitchFamily="34" charset="0"/>
              </a:rPr>
              <a:t>(Испания, Мадрид – 12-15 мая 2011г.)</a:t>
            </a:r>
          </a:p>
          <a:p>
            <a:pPr eaLnBrk="1" hangingPunct="1"/>
            <a:endParaRPr lang="ru-RU" sz="1400">
              <a:latin typeface="Calibri" pitchFamily="34" charset="0"/>
            </a:endParaRPr>
          </a:p>
          <a:p>
            <a:pPr eaLnBrk="1" hangingPunct="1"/>
            <a:endParaRPr lang="ru-RU" sz="1400">
              <a:latin typeface="Calibri" pitchFamily="34" charset="0"/>
            </a:endParaRPr>
          </a:p>
          <a:p>
            <a:pPr eaLnBrk="1" hangingPunct="1"/>
            <a:endParaRPr lang="ru-RU" sz="1400">
              <a:latin typeface="Calibri" pitchFamily="34" charset="0"/>
            </a:endParaRPr>
          </a:p>
          <a:p>
            <a:pPr eaLnBrk="1" hangingPunct="1"/>
            <a:endParaRPr lang="ru-RU" sz="1400">
              <a:latin typeface="Calibri" pitchFamily="34" charset="0"/>
            </a:endParaRPr>
          </a:p>
        </p:txBody>
      </p:sp>
      <p:pic>
        <p:nvPicPr>
          <p:cNvPr id="57354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3608388"/>
            <a:ext cx="1543050" cy="22225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5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4581525"/>
            <a:ext cx="2127250" cy="135731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36700"/>
            <a:ext cx="1754188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7" name="Заголовок 1"/>
          <p:cNvSpPr>
            <a:spLocks noGrp="1"/>
          </p:cNvSpPr>
          <p:nvPr/>
        </p:nvSpPr>
        <p:spPr bwMode="auto">
          <a:xfrm>
            <a:off x="420688" y="96838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400" b="1">
                <a:latin typeface="Calibri" pitchFamily="34" charset="0"/>
              </a:rPr>
              <a:t>Награды</a:t>
            </a:r>
          </a:p>
        </p:txBody>
      </p:sp>
    </p:spTree>
    <p:extLst>
      <p:ext uri="{BB962C8B-B14F-4D97-AF65-F5344CB8AC3E}">
        <p14:creationId xmlns:p14="http://schemas.microsoft.com/office/powerpoint/2010/main" val="14525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9BD78-AA67-43D6-B654-492C2CABB268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8371" name="Заголовок 1"/>
          <p:cNvSpPr>
            <a:spLocks noGrp="1"/>
          </p:cNvSpPr>
          <p:nvPr/>
        </p:nvSpPr>
        <p:spPr bwMode="auto">
          <a:xfrm>
            <a:off x="1095375" y="115888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400" b="1">
                <a:latin typeface="Calibri" pitchFamily="34" charset="0"/>
              </a:rPr>
              <a:t>Интеллектуальная собственность – более 10 патентов</a:t>
            </a:r>
          </a:p>
        </p:txBody>
      </p:sp>
      <p:pic>
        <p:nvPicPr>
          <p:cNvPr id="58372" name="Рисунок 3" descr="патент СТЭК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1958975"/>
            <a:ext cx="2714625" cy="37369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Рисунок 4" descr="св-во о регистр ПрЭВМ СТЭ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1236663"/>
            <a:ext cx="2724150" cy="387508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5238"/>
            <a:ext cx="2701925" cy="384651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5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2969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/>
          <a:p>
            <a:pPr>
              <a:defRPr/>
            </a:pPr>
            <a:r>
              <a:rPr lang="en-US" smtClean="0"/>
              <a:t>www.sinprotek.ru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A0E47-D96F-4AEB-85D3-112912C53D03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9395" name="Заголовок 1"/>
          <p:cNvSpPr>
            <a:spLocks noGrp="1"/>
          </p:cNvSpPr>
          <p:nvPr/>
        </p:nvSpPr>
        <p:spPr bwMode="auto">
          <a:xfrm>
            <a:off x="1116013" y="115888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400" b="1">
                <a:latin typeface="Calibri" pitchFamily="34" charset="0"/>
              </a:rPr>
              <a:t>Сертификаты – все оборудование сертифицировано для использования на объектах нефтедобычи</a:t>
            </a:r>
          </a:p>
        </p:txBody>
      </p:sp>
      <p:pic>
        <p:nvPicPr>
          <p:cNvPr id="59396" name="Picture 2" descr="C:\Users\tleshkovich\Desktop\сертификаты\сертификат бок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0863"/>
            <a:ext cx="2636838" cy="374332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4" descr="C:\Users\tleshkovich\Desktop\сертификаты\Сертификат соответствия №1051701(Стандардсертис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20788"/>
            <a:ext cx="2605087" cy="372903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5" descr="C:\Users\tleshkovich\Desktop\сертификаты\Сертификат соответствия ГОСТ Р ИСО 9001-2008(Мегасерт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20788"/>
            <a:ext cx="2609850" cy="372903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2969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/>
          <a:p>
            <a:pPr>
              <a:defRPr/>
            </a:pPr>
            <a:r>
              <a:rPr lang="en-US" smtClean="0"/>
              <a:t>www.sinprotek.ru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0CCE6-23E9-416D-9DA6-9E0D2B25D191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309563"/>
            <a:ext cx="8229600" cy="6318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</a:rPr>
              <a:t>Отзывы о нас</a:t>
            </a:r>
            <a:endParaRPr lang="ru-RU" sz="3200" dirty="0">
              <a:latin typeface="+mn-lt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835150"/>
            <a:ext cx="2968625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Рисунок 9" descr="Отзыв Черепанова по системе энергоучета по АСУ ТП.jpg"/>
          <p:cNvPicPr>
            <a:picLocks noChangeAspect="1"/>
          </p:cNvPicPr>
          <p:nvPr/>
        </p:nvPicPr>
        <p:blipFill>
          <a:blip r:embed="rId3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836613"/>
            <a:ext cx="2833688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2969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/>
          <a:p>
            <a:pPr>
              <a:defRPr/>
            </a:pPr>
            <a:r>
              <a:rPr lang="en-US" smtClean="0"/>
              <a:t>www.sinprotek.ru</a:t>
            </a:r>
            <a:endParaRPr lang="en-US"/>
          </a:p>
        </p:txBody>
      </p:sp>
      <p:pic>
        <p:nvPicPr>
          <p:cNvPr id="60424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95375"/>
            <a:ext cx="2986087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9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8" descr="отзыв 001.jpg"/>
          <p:cNvPicPr>
            <a:picLocks noChangeAspect="1"/>
          </p:cNvPicPr>
          <p:nvPr/>
        </p:nvPicPr>
        <p:blipFill>
          <a:blip r:embed="rId2">
            <a:lum bright="-4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711200"/>
            <a:ext cx="2906712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A0DA9-03FB-4EF0-A170-D74A62F34117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1444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2969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/>
          <a:p>
            <a:pPr>
              <a:defRPr/>
            </a:pPr>
            <a:r>
              <a:rPr lang="en-US" smtClean="0"/>
              <a:t>www.sinprotek.ru</a:t>
            </a:r>
            <a:endParaRPr lang="en-US"/>
          </a:p>
        </p:txBody>
      </p:sp>
      <p:pic>
        <p:nvPicPr>
          <p:cNvPr id="61446" name="Рисунок 7" descr="отзыв.jpg"/>
          <p:cNvPicPr>
            <a:picLocks noChangeAspect="1"/>
          </p:cNvPicPr>
          <p:nvPr/>
        </p:nvPicPr>
        <p:blipFill>
          <a:blip r:embed="rId4">
            <a:lum bright="-40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89138"/>
            <a:ext cx="287496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309563"/>
            <a:ext cx="8229600" cy="6318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</a:rPr>
              <a:t>Отзывы о нас</a:t>
            </a:r>
            <a:endParaRPr lang="ru-RU" sz="3200" dirty="0">
              <a:latin typeface="+mn-lt"/>
            </a:endParaRPr>
          </a:p>
        </p:txBody>
      </p:sp>
      <p:pic>
        <p:nvPicPr>
          <p:cNvPr id="6144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352901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0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18</a:t>
            </a:fld>
            <a:endParaRPr lang="ru-RU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915816" y="108221"/>
            <a:ext cx="4144146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auto" hangingPunct="0"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Контакты</a:t>
            </a:r>
            <a:endParaRPr lang="fr-CA" sz="3200" b="1" dirty="0">
              <a:latin typeface="+mn-lt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7544" y="2132856"/>
            <a:ext cx="83529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+mn-lt"/>
                <a:ea typeface="Calibri"/>
                <a:cs typeface="Calibri"/>
              </a:rPr>
              <a:t>603141</a:t>
            </a:r>
            <a:r>
              <a:rPr lang="ru-RU" sz="2400" b="1" dirty="0">
                <a:effectLst/>
                <a:latin typeface="+mn-lt"/>
                <a:ea typeface="Calibri"/>
                <a:cs typeface="Calibri"/>
              </a:rPr>
              <a:t>, Россия, г. Нижний Новгород, п. Черепичный, 14  </a:t>
            </a:r>
            <a:endParaRPr lang="ru-RU" sz="3600" b="1" dirty="0">
              <a:effectLst/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+mn-lt"/>
                <a:ea typeface="Calibri"/>
                <a:cs typeface="Calibri"/>
              </a:rPr>
              <a:t>Технический отдел: тел</a:t>
            </a:r>
            <a:r>
              <a:rPr lang="ru-RU" sz="2400" b="1" dirty="0">
                <a:effectLst/>
                <a:latin typeface="+mn-lt"/>
                <a:ea typeface="Calibri"/>
                <a:cs typeface="Calibri"/>
              </a:rPr>
              <a:t>//факс: (831) 272-53-64, </a:t>
            </a:r>
            <a:endParaRPr lang="ru-RU" sz="2400" b="1" dirty="0" smtClean="0">
              <a:effectLst/>
              <a:latin typeface="+mn-lt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effectLst/>
                <a:latin typeface="+mn-lt"/>
                <a:ea typeface="Calibri"/>
                <a:cs typeface="Calibri"/>
              </a:rPr>
              <a:t>e</a:t>
            </a:r>
            <a:r>
              <a:rPr lang="ru-RU" sz="2400" b="1" dirty="0">
                <a:effectLst/>
                <a:latin typeface="+mn-lt"/>
                <a:ea typeface="Calibri"/>
                <a:cs typeface="Calibri"/>
              </a:rPr>
              <a:t>-</a:t>
            </a:r>
            <a:r>
              <a:rPr lang="en-US" sz="2400" b="1" dirty="0">
                <a:effectLst/>
                <a:latin typeface="+mn-lt"/>
                <a:ea typeface="Calibri"/>
                <a:cs typeface="Calibri"/>
              </a:rPr>
              <a:t>mail</a:t>
            </a:r>
            <a:r>
              <a:rPr lang="ru-RU" sz="2400" b="1" dirty="0">
                <a:effectLst/>
                <a:latin typeface="+mn-lt"/>
                <a:ea typeface="Calibri"/>
                <a:cs typeface="Calibri"/>
              </a:rPr>
              <a:t>: </a:t>
            </a:r>
            <a:r>
              <a:rPr lang="en-US" sz="2400" b="1" dirty="0">
                <a:effectLst/>
                <a:latin typeface="+mn-lt"/>
                <a:ea typeface="Calibri"/>
                <a:cs typeface="Calibri"/>
              </a:rPr>
              <a:t>info</a:t>
            </a:r>
            <a:r>
              <a:rPr lang="ru-RU" sz="2400" b="1" dirty="0">
                <a:effectLst/>
                <a:latin typeface="+mn-lt"/>
                <a:ea typeface="Calibri"/>
                <a:cs typeface="Calibri"/>
              </a:rPr>
              <a:t>@</a:t>
            </a:r>
            <a:r>
              <a:rPr lang="en-US" sz="2400" b="1" dirty="0">
                <a:effectLst/>
                <a:latin typeface="+mn-lt"/>
                <a:ea typeface="Calibri"/>
                <a:cs typeface="Calibri"/>
              </a:rPr>
              <a:t>sinprotek</a:t>
            </a:r>
            <a:r>
              <a:rPr lang="ru-RU" sz="2400" b="1" dirty="0">
                <a:effectLst/>
                <a:latin typeface="+mn-lt"/>
                <a:ea typeface="Calibri"/>
                <a:cs typeface="Calibri"/>
              </a:rPr>
              <a:t>.</a:t>
            </a:r>
            <a:r>
              <a:rPr lang="en-US" sz="2400" b="1" dirty="0" smtClean="0">
                <a:effectLst/>
                <a:latin typeface="+mn-lt"/>
                <a:ea typeface="Calibri"/>
                <a:cs typeface="Calibri"/>
              </a:rPr>
              <a:t>com</a:t>
            </a:r>
            <a:endParaRPr lang="ru-RU" sz="2400" b="1" dirty="0" smtClean="0">
              <a:effectLst/>
              <a:latin typeface="+mn-lt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effectLst/>
                <a:latin typeface="+mn-lt"/>
                <a:ea typeface="Calibri"/>
                <a:cs typeface="Calibri"/>
              </a:rPr>
              <a:t> </a:t>
            </a:r>
            <a:endParaRPr lang="ru-RU" sz="3600" b="1" dirty="0">
              <a:effectLst/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+mn-lt"/>
                <a:ea typeface="Calibri"/>
                <a:cs typeface="Calibri"/>
              </a:rPr>
              <a:t>607220</a:t>
            </a:r>
            <a:r>
              <a:rPr lang="ru-RU" sz="2400" b="1" dirty="0">
                <a:effectLst/>
                <a:latin typeface="+mn-lt"/>
                <a:ea typeface="Calibri"/>
                <a:cs typeface="Calibri"/>
              </a:rPr>
              <a:t>, г. Арзамас, ул. Карла Маркса, д. 59</a:t>
            </a:r>
            <a:endParaRPr lang="ru-RU" sz="3600" b="1" dirty="0">
              <a:effectLst/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+mn-lt"/>
                <a:ea typeface="Calibri"/>
                <a:cs typeface="Calibri"/>
              </a:rPr>
              <a:t>Коммерческий отдел: Тел./факс: (83147) </a:t>
            </a:r>
            <a:r>
              <a:rPr lang="ru-RU" sz="2400" b="1" dirty="0" smtClean="0">
                <a:effectLst/>
                <a:latin typeface="+mn-lt"/>
                <a:ea typeface="Calibri"/>
                <a:cs typeface="Calibri"/>
              </a:rPr>
              <a:t>2-15-09/7-62-24</a:t>
            </a:r>
            <a:endParaRPr lang="ru-RU" sz="3600" b="1" dirty="0">
              <a:effectLst/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+mn-lt"/>
                <a:ea typeface="Calibri"/>
                <a:cs typeface="Times New Roman"/>
              </a:rPr>
              <a:t> </a:t>
            </a:r>
            <a:endParaRPr lang="ru-RU" sz="3600" b="1" dirty="0">
              <a:effectLst/>
              <a:latin typeface="+mn-lt"/>
              <a:ea typeface="Calibri"/>
              <a:cs typeface="Times New Roman"/>
            </a:endParaRPr>
          </a:p>
        </p:txBody>
      </p:sp>
      <p:pic>
        <p:nvPicPr>
          <p:cNvPr id="9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96144" cy="59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2</a:t>
            </a:fld>
            <a:endParaRPr lang="ru-RU" dirty="0"/>
          </a:p>
        </p:txBody>
      </p:sp>
      <p:pic>
        <p:nvPicPr>
          <p:cNvPr id="5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96144" cy="59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4625"/>
            <a:ext cx="8229600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Цели, задачи, технологии проекта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927254893"/>
              </p:ext>
            </p:extLst>
          </p:nvPr>
        </p:nvGraphicFramePr>
        <p:xfrm>
          <a:off x="827584" y="908720"/>
          <a:ext cx="7920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33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 descr="D:\Мои документы\Презентация для выступления\Презентация Новая\text_pl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24808"/>
            <a:ext cx="4953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572000" y="3177208"/>
            <a:ext cx="4191000" cy="457200"/>
          </a:xfrm>
          <a:prstGeom prst="rect">
            <a:avLst/>
          </a:prstGeom>
          <a:solidFill>
            <a:schemeClr val="bg1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364" name="Picture 20" descr="D:\Мои документы\Презентация для выступления\Презентация Новая\text_pl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24808"/>
            <a:ext cx="464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33400" y="3177208"/>
            <a:ext cx="3886200" cy="457200"/>
          </a:xfrm>
          <a:prstGeom prst="rect">
            <a:avLst/>
          </a:prstGeom>
          <a:solidFill>
            <a:schemeClr val="bg1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57200" y="3202608"/>
            <a:ext cx="4038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n-lt"/>
              </a:rPr>
              <a:t>Распоряжение Правительства РФ от 13.11.2009г. №1715-р </a:t>
            </a:r>
            <a:r>
              <a:rPr lang="ru-RU" sz="1000" dirty="0">
                <a:latin typeface="+mn-lt"/>
              </a:rPr>
              <a:t>«Энергетическая стратегия России на период до 2030 года»</a:t>
            </a:r>
            <a:endParaRPr lang="ru-RU" sz="1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15367" name="AutoShape 48"/>
          <p:cNvSpPr>
            <a:spLocks noChangeArrowheads="1"/>
          </p:cNvSpPr>
          <p:nvPr/>
        </p:nvSpPr>
        <p:spPr bwMode="auto">
          <a:xfrm rot="-5400000">
            <a:off x="6858000" y="-404192"/>
            <a:ext cx="838200" cy="297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="1" dirty="0"/>
          </a:p>
        </p:txBody>
      </p:sp>
      <p:pic>
        <p:nvPicPr>
          <p:cNvPr id="15368" name="Picture 20" descr="D:\Мои документы\Презентация для выступления\Презентация Новая\text_pl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43608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AutoShape 48"/>
          <p:cNvSpPr>
            <a:spLocks noChangeArrowheads="1"/>
          </p:cNvSpPr>
          <p:nvPr/>
        </p:nvSpPr>
        <p:spPr bwMode="auto">
          <a:xfrm rot="-5400000">
            <a:off x="2628900" y="-1509092"/>
            <a:ext cx="838200" cy="518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="1" dirty="0"/>
          </a:p>
        </p:txBody>
      </p:sp>
      <p:pic>
        <p:nvPicPr>
          <p:cNvPr id="15370" name="Picture 20" descr="D:\Мои документы\Презентация для выступления\Презентация Новая\text_pl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608"/>
            <a:ext cx="609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8904"/>
            <a:ext cx="7620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 для энергосбережения</a:t>
            </a:r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457200" y="662608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n-lt"/>
              </a:rPr>
              <a:t>Федеральный закон от 23.11.2009 г. № 261-ФЗ </a:t>
            </a:r>
          </a:p>
          <a:p>
            <a:pPr algn="ctr">
              <a:defRPr/>
            </a:pPr>
            <a:r>
              <a:rPr lang="ru-RU" sz="1200" dirty="0">
                <a:latin typeface="+mn-lt"/>
              </a:rPr>
              <a:t>«Об энергосбережении…»</a:t>
            </a:r>
            <a:endParaRPr lang="ru-RU" sz="13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457200" y="1181721"/>
            <a:ext cx="51054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800" b="1" dirty="0">
                <a:latin typeface="+mn-lt"/>
              </a:rPr>
              <a:t>Статья 13.</a:t>
            </a:r>
            <a:r>
              <a:rPr lang="en-US" sz="800" b="1" dirty="0">
                <a:latin typeface="+mn-lt"/>
              </a:rPr>
              <a:t> </a:t>
            </a:r>
            <a:r>
              <a:rPr lang="ru-RU" sz="800" b="1" dirty="0">
                <a:latin typeface="+mn-lt"/>
              </a:rPr>
              <a:t>п.</a:t>
            </a:r>
            <a:r>
              <a:rPr lang="en-US" sz="800" b="1" dirty="0">
                <a:latin typeface="+mn-lt"/>
              </a:rPr>
              <a:t>1</a:t>
            </a:r>
            <a:r>
              <a:rPr lang="ru-RU" sz="800" b="1" dirty="0">
                <a:latin typeface="+mn-lt"/>
              </a:rPr>
              <a:t>  </a:t>
            </a:r>
            <a:r>
              <a:rPr lang="ru-RU" sz="1200" dirty="0">
                <a:latin typeface="+mn-lt"/>
              </a:rPr>
              <a:t>Производимые, передаваемые, потребляемые энергетические   ресурсы подлежат обязательному учету с применением приборов  учета   используемых энергетических ресурсов…</a:t>
            </a:r>
          </a:p>
          <a:p>
            <a:pPr algn="just">
              <a:defRPr/>
            </a:pPr>
            <a:r>
              <a:rPr lang="ru-RU" sz="800" b="1" dirty="0">
                <a:latin typeface="+mn-lt"/>
              </a:rPr>
              <a:t>Статья 13.</a:t>
            </a:r>
            <a:r>
              <a:rPr lang="en-US" sz="800" b="1" dirty="0">
                <a:latin typeface="+mn-lt"/>
              </a:rPr>
              <a:t> </a:t>
            </a:r>
            <a:r>
              <a:rPr lang="ru-RU" sz="800" b="1" dirty="0">
                <a:latin typeface="+mn-lt"/>
              </a:rPr>
              <a:t>п.3  </a:t>
            </a:r>
            <a:r>
              <a:rPr lang="ru-RU" sz="1200" b="1" dirty="0">
                <a:latin typeface="+mn-lt"/>
              </a:rPr>
              <a:t>До 1 января 2011  </a:t>
            </a:r>
            <a:r>
              <a:rPr lang="ru-RU" sz="1200" dirty="0">
                <a:latin typeface="+mn-lt"/>
              </a:rPr>
              <a:t>года </a:t>
            </a:r>
            <a:r>
              <a:rPr lang="ru-RU" sz="1200" b="1" dirty="0">
                <a:latin typeface="+mn-lt"/>
              </a:rPr>
              <a:t>оснастить</a:t>
            </a:r>
            <a:r>
              <a:rPr lang="ru-RU" sz="1200" dirty="0">
                <a:latin typeface="+mn-lt"/>
              </a:rPr>
              <a:t> здания,  находящиеся  в  </a:t>
            </a:r>
            <a:r>
              <a:rPr lang="ru-RU" sz="1200" b="1" dirty="0">
                <a:latin typeface="+mn-lt"/>
              </a:rPr>
              <a:t>государственной  или   муниципальной </a:t>
            </a:r>
            <a:r>
              <a:rPr lang="ru-RU" sz="1200" dirty="0">
                <a:latin typeface="+mn-lt"/>
              </a:rPr>
              <a:t>собственности,  </a:t>
            </a:r>
            <a:r>
              <a:rPr lang="ru-RU" sz="1200" b="1" dirty="0">
                <a:latin typeface="+mn-lt"/>
              </a:rPr>
              <a:t>приборами  учета </a:t>
            </a:r>
            <a:r>
              <a:rPr lang="ru-RU" sz="1200" b="1" dirty="0" smtClean="0">
                <a:latin typeface="+mn-lt"/>
              </a:rPr>
              <a:t>   </a:t>
            </a:r>
            <a:r>
              <a:rPr lang="ru-RU" sz="1200" b="1" dirty="0">
                <a:latin typeface="+mn-lt"/>
              </a:rPr>
              <a:t>воды, тепловой энергии</a:t>
            </a:r>
            <a:r>
              <a:rPr lang="ru-RU" sz="1200" dirty="0">
                <a:latin typeface="+mn-lt"/>
              </a:rPr>
              <a:t>,..</a:t>
            </a:r>
          </a:p>
          <a:p>
            <a:pPr algn="just">
              <a:defRPr/>
            </a:pPr>
            <a:r>
              <a:rPr lang="ru-RU" sz="1200" dirty="0">
                <a:latin typeface="+mn-lt"/>
              </a:rPr>
              <a:t> </a:t>
            </a:r>
            <a:r>
              <a:rPr lang="ru-RU" sz="800" b="1" dirty="0">
                <a:latin typeface="+mn-lt"/>
              </a:rPr>
              <a:t>Статья 13.</a:t>
            </a:r>
            <a:r>
              <a:rPr lang="en-US" sz="800" b="1" dirty="0">
                <a:latin typeface="+mn-lt"/>
              </a:rPr>
              <a:t> </a:t>
            </a:r>
            <a:r>
              <a:rPr lang="ru-RU" sz="800" b="1" dirty="0">
                <a:latin typeface="+mn-lt"/>
              </a:rPr>
              <a:t>п.5</a:t>
            </a:r>
            <a:r>
              <a:rPr lang="ru-RU" sz="800" dirty="0">
                <a:latin typeface="+mn-lt"/>
              </a:rPr>
              <a:t>.  </a:t>
            </a:r>
            <a:r>
              <a:rPr lang="ru-RU" sz="1200" b="1" dirty="0">
                <a:latin typeface="+mn-lt"/>
              </a:rPr>
              <a:t>До 1 </a:t>
            </a:r>
            <a:r>
              <a:rPr lang="ru-RU" sz="1200" b="1" dirty="0" smtClean="0">
                <a:latin typeface="+mn-lt"/>
              </a:rPr>
              <a:t>января </a:t>
            </a:r>
            <a:r>
              <a:rPr lang="ru-RU" sz="1200" b="1" dirty="0">
                <a:latin typeface="+mn-lt"/>
              </a:rPr>
              <a:t>2012 </a:t>
            </a:r>
            <a:r>
              <a:rPr lang="ru-RU" sz="1200" dirty="0">
                <a:latin typeface="+mn-lt"/>
              </a:rPr>
              <a:t>года </a:t>
            </a:r>
            <a:r>
              <a:rPr lang="ru-RU" sz="1200" b="1" dirty="0">
                <a:latin typeface="+mn-lt"/>
              </a:rPr>
              <a:t>собственники жилых домов</a:t>
            </a:r>
            <a:r>
              <a:rPr lang="ru-RU" sz="1200" dirty="0">
                <a:latin typeface="+mn-lt"/>
              </a:rPr>
              <a:t>, обязаны обеспечить </a:t>
            </a:r>
            <a:r>
              <a:rPr lang="ru-RU" sz="1200" b="1" dirty="0">
                <a:latin typeface="+mn-lt"/>
              </a:rPr>
              <a:t>оснащение </a:t>
            </a:r>
            <a:r>
              <a:rPr lang="ru-RU" sz="1200" dirty="0">
                <a:latin typeface="+mn-lt"/>
              </a:rPr>
              <a:t>таких домов </a:t>
            </a:r>
            <a:r>
              <a:rPr lang="ru-RU" sz="1200" b="1" dirty="0">
                <a:latin typeface="+mn-lt"/>
              </a:rPr>
              <a:t>приборами </a:t>
            </a:r>
            <a:r>
              <a:rPr lang="ru-RU" sz="1200" b="1" dirty="0" smtClean="0">
                <a:latin typeface="+mn-lt"/>
              </a:rPr>
              <a:t>учета </a:t>
            </a:r>
            <a:r>
              <a:rPr lang="ru-RU" sz="1200" b="1" dirty="0">
                <a:latin typeface="+mn-lt"/>
              </a:rPr>
              <a:t>воды, тепловой   энергии</a:t>
            </a:r>
            <a:r>
              <a:rPr lang="ru-RU" sz="1200" dirty="0">
                <a:latin typeface="+mn-lt"/>
              </a:rPr>
              <a:t>,..</a:t>
            </a: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5867400" y="662608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n-lt"/>
              </a:rPr>
              <a:t>Федеральный закон от 27 июля 2010 г. № 190-ФЗ </a:t>
            </a:r>
            <a:r>
              <a:rPr lang="ru-RU" sz="1200" dirty="0">
                <a:latin typeface="+mn-lt"/>
              </a:rPr>
              <a:t>«О теплоснабжении»</a:t>
            </a:r>
            <a:endParaRPr lang="ru-RU" sz="1300" dirty="0">
              <a:solidFill>
                <a:srgbClr val="CC0000"/>
              </a:solidFill>
            </a:endParaRPr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6096000" y="1196008"/>
            <a:ext cx="236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800" b="1" dirty="0">
                <a:latin typeface="+mn-lt"/>
              </a:rPr>
              <a:t>Статья 15.</a:t>
            </a:r>
            <a:r>
              <a:rPr lang="en-US" sz="800" b="1" dirty="0">
                <a:latin typeface="+mn-lt"/>
              </a:rPr>
              <a:t> </a:t>
            </a:r>
            <a:r>
              <a:rPr lang="ru-RU" sz="800" b="1" dirty="0">
                <a:latin typeface="+mn-lt"/>
              </a:rPr>
              <a:t>п.8.  </a:t>
            </a:r>
            <a:r>
              <a:rPr lang="ru-RU" sz="1200" b="1" dirty="0">
                <a:latin typeface="+mn-lt"/>
              </a:rPr>
              <a:t>Договор</a:t>
            </a:r>
            <a:r>
              <a:rPr lang="ru-RU" sz="1200" dirty="0">
                <a:latin typeface="+mn-lt"/>
              </a:rPr>
              <a:t> теплоснабжения </a:t>
            </a:r>
            <a:r>
              <a:rPr lang="ru-RU" sz="1200" b="1" dirty="0">
                <a:latin typeface="+mn-lt"/>
              </a:rPr>
              <a:t>должен определять</a:t>
            </a:r>
            <a:r>
              <a:rPr lang="ru-RU" sz="1200" dirty="0">
                <a:latin typeface="+mn-lt"/>
              </a:rPr>
              <a:t>: </a:t>
            </a:r>
            <a:r>
              <a:rPr lang="ru-RU" sz="1200" b="1" dirty="0">
                <a:latin typeface="+mn-lt"/>
              </a:rPr>
              <a:t>величину тепловой нагрузки </a:t>
            </a:r>
            <a:r>
              <a:rPr lang="ru-RU" sz="1200" dirty="0">
                <a:latin typeface="+mn-lt"/>
              </a:rPr>
              <a:t>теплопотребляющих установок потребителя тепловой энергии, </a:t>
            </a:r>
            <a:r>
              <a:rPr lang="ru-RU" sz="1200" b="1" dirty="0">
                <a:latin typeface="+mn-lt"/>
              </a:rPr>
              <a:t>параметры качества теплоснабжения</a:t>
            </a:r>
            <a:r>
              <a:rPr lang="ru-RU" sz="1200" dirty="0">
                <a:latin typeface="+mn-lt"/>
              </a:rPr>
              <a:t>, режим потребления тепловой энергии;..</a:t>
            </a: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533400" y="3635996"/>
            <a:ext cx="3810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800" b="1" dirty="0">
                <a:latin typeface="+mn-lt"/>
              </a:rPr>
              <a:t>Гл. V, § 2, абз. 15, п.п. 4</a:t>
            </a:r>
            <a:r>
              <a:rPr lang="en-US" sz="800" b="1" dirty="0">
                <a:latin typeface="+mn-lt"/>
              </a:rPr>
              <a:t> </a:t>
            </a:r>
            <a:r>
              <a:rPr lang="ru-RU" sz="1100" dirty="0">
                <a:latin typeface="+mn-lt"/>
              </a:rPr>
              <a:t>Ликвидация </a:t>
            </a:r>
            <a:r>
              <a:rPr lang="ru-RU" sz="1100" dirty="0" smtClean="0">
                <a:latin typeface="+mn-lt"/>
              </a:rPr>
              <a:t>без учетного </a:t>
            </a:r>
            <a:r>
              <a:rPr lang="ru-RU" sz="1100" dirty="0">
                <a:latin typeface="+mn-lt"/>
              </a:rPr>
              <a:t>пользования энергоресурсами путем полного оснащения приборами учета расхода энергии потребителей розничного рынка, в первую очередь бытовых потребителей, развития автоматизированных систем коммерческого учета электрической и тепловой энергии розничного рынка, создания системы метрологического контроля измерительных приборов учета топливно-энергетических ресурсов в реальных условиях эксплуатации;..</a:t>
            </a: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533400" y="5210796"/>
            <a:ext cx="3810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800" b="1" dirty="0">
                <a:latin typeface="+mn-lt"/>
              </a:rPr>
              <a:t>Гл. V, § 2, абз. 13 </a:t>
            </a:r>
            <a:r>
              <a:rPr lang="ru-RU" sz="1100" dirty="0">
                <a:latin typeface="+mn-lt"/>
              </a:rPr>
              <a:t>В качестве приоритетных направлений научно-технического прогресса по направлению «Теплоснабжение» выделены создание технологического оборудования и автоматизированных систем контроля и управления теплопотреблением;..</a:t>
            </a: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4953000" y="3177208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n-lt"/>
              </a:rPr>
              <a:t>Постановление Правительства РФ от 23 мая 2006 г. № 307 </a:t>
            </a:r>
            <a:r>
              <a:rPr lang="ru-RU" sz="1200" dirty="0">
                <a:latin typeface="+mn-lt"/>
              </a:rPr>
              <a:t>«О порядке предоставления…»</a:t>
            </a:r>
            <a:endParaRPr lang="ru-RU" sz="8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4648200" y="3634408"/>
            <a:ext cx="4038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800" b="1" dirty="0">
                <a:latin typeface="+mn-lt"/>
              </a:rPr>
              <a:t>Статья 1.</a:t>
            </a:r>
            <a:r>
              <a:rPr lang="en-US" sz="800" b="1" dirty="0">
                <a:latin typeface="+mn-lt"/>
              </a:rPr>
              <a:t> </a:t>
            </a:r>
            <a:r>
              <a:rPr lang="ru-RU" sz="800" b="1" dirty="0">
                <a:latin typeface="+mn-lt"/>
              </a:rPr>
              <a:t>п.5. </a:t>
            </a:r>
            <a:r>
              <a:rPr lang="ru-RU" sz="1100" dirty="0">
                <a:latin typeface="+mn-lt"/>
              </a:rPr>
              <a:t>Обязательства по предоставлению коммунальных услуг надлежащего качества</a:t>
            </a:r>
            <a:r>
              <a:rPr lang="ru-RU" sz="1100" b="1" dirty="0">
                <a:latin typeface="+mn-lt"/>
              </a:rPr>
              <a:t> </a:t>
            </a:r>
            <a:r>
              <a:rPr lang="ru-RU" sz="1100" dirty="0">
                <a:latin typeface="+mn-lt"/>
              </a:rPr>
              <a:t>возникают у исполнителя перед всеми потребителями.</a:t>
            </a:r>
          </a:p>
          <a:p>
            <a:pPr algn="just">
              <a:defRPr/>
            </a:pPr>
            <a:r>
              <a:rPr lang="ru-RU" sz="800" b="1" dirty="0">
                <a:latin typeface="+mn-lt"/>
              </a:rPr>
              <a:t>Приложение 1. </a:t>
            </a:r>
            <a:r>
              <a:rPr lang="ru-RU" sz="1100" dirty="0">
                <a:latin typeface="+mn-lt"/>
              </a:rPr>
              <a:t>Условия изменения размера платы за коммунальные услуги при предоставлении коммунальных услуг ненадлежащего качества и (или) с перерывами, превышающими установленную продолжительность;</a:t>
            </a:r>
          </a:p>
          <a:p>
            <a:pPr>
              <a:defRPr/>
            </a:pPr>
            <a:r>
              <a:rPr lang="ru-RU" sz="1100" dirty="0">
                <a:latin typeface="+mn-lt"/>
              </a:rPr>
              <a:t>Критерии качества:</a:t>
            </a:r>
          </a:p>
          <a:p>
            <a:pPr>
              <a:defRPr/>
            </a:pPr>
            <a:r>
              <a:rPr lang="ru-RU" sz="1100" dirty="0">
                <a:latin typeface="+mn-lt"/>
              </a:rPr>
              <a:t>— бесперебойное обеспечение для ГВС, ХВС,</a:t>
            </a:r>
          </a:p>
          <a:p>
            <a:pPr>
              <a:defRPr/>
            </a:pPr>
            <a:r>
              <a:rPr lang="ru-RU" sz="1100" dirty="0">
                <a:latin typeface="+mn-lt"/>
              </a:rPr>
              <a:t>отопления и электроснабжения;</a:t>
            </a:r>
          </a:p>
          <a:p>
            <a:pPr>
              <a:defRPr/>
            </a:pPr>
            <a:r>
              <a:rPr lang="ru-RU" sz="1100" dirty="0">
                <a:latin typeface="+mn-lt"/>
              </a:rPr>
              <a:t>— давление в системах ГВС, ХВС и отопления;</a:t>
            </a:r>
          </a:p>
          <a:p>
            <a:pPr>
              <a:defRPr/>
            </a:pPr>
            <a:r>
              <a:rPr lang="ru-RU" sz="1100" dirty="0">
                <a:latin typeface="+mn-lt"/>
              </a:rPr>
              <a:t>— температура воды в точке разбора для ГВС;</a:t>
            </a:r>
          </a:p>
          <a:p>
            <a:pPr>
              <a:defRPr/>
            </a:pPr>
            <a:r>
              <a:rPr lang="ru-RU" sz="1100" dirty="0">
                <a:latin typeface="+mn-lt"/>
              </a:rPr>
              <a:t>— состав и свойства воды для ГВС и ХВС;</a:t>
            </a:r>
          </a:p>
          <a:p>
            <a:pPr>
              <a:defRPr/>
            </a:pPr>
            <a:r>
              <a:rPr lang="ru-RU" sz="1100" dirty="0">
                <a:latin typeface="+mn-lt"/>
              </a:rPr>
              <a:t>— напряжение и частота для электроснабжения.</a:t>
            </a:r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D8AC06F-E5CE-4151-9BAC-1C4D12E78DD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0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4625"/>
            <a:ext cx="8229600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Исполнять или нет?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96144" cy="59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4</a:t>
            </a:fld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3861048"/>
            <a:ext cx="8748090" cy="12482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6398" y="692696"/>
            <a:ext cx="8676082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Aft>
                <a:spcPts val="600"/>
              </a:spcAft>
              <a:tabLst>
                <a:tab pos="542925" algn="l"/>
              </a:tabLst>
              <a:defRPr/>
            </a:pPr>
            <a:endParaRPr lang="ru-RU" sz="1600" dirty="0" smtClean="0"/>
          </a:p>
          <a:p>
            <a:pPr indent="542925" algn="just">
              <a:spcAft>
                <a:spcPts val="600"/>
              </a:spcAft>
              <a:tabLst>
                <a:tab pos="542925" algn="l"/>
              </a:tabLst>
              <a:defRPr/>
            </a:pPr>
            <a:r>
              <a:rPr lang="ru-RU" sz="1600" dirty="0" smtClean="0"/>
              <a:t>Согласно </a:t>
            </a:r>
            <a:r>
              <a:rPr lang="ru-RU" sz="1600" dirty="0"/>
              <a:t>принятым Государственной Думой РФ поправкам ФЗ № 515312-5 «О внесении изменений в Федеральный закон «Об энергосбережении и о повышении энергетической эффективности» сроки по установке приборов учета водоснабжения и теплоснабжения перенесены </a:t>
            </a:r>
            <a:r>
              <a:rPr lang="ru-RU" sz="1600" b="1" dirty="0"/>
              <a:t>до 1 июля 2012 года </a:t>
            </a:r>
            <a:endParaRPr lang="ru-RU" sz="1600" b="1" dirty="0" smtClean="0"/>
          </a:p>
          <a:p>
            <a:pPr indent="542925" algn="just">
              <a:spcAft>
                <a:spcPts val="600"/>
              </a:spcAft>
              <a:tabLst>
                <a:tab pos="542925" algn="l"/>
              </a:tabLst>
              <a:defRPr/>
            </a:pPr>
            <a:r>
              <a:rPr lang="ru-RU" sz="1600" dirty="0" smtClean="0"/>
              <a:t>В соответствии с </a:t>
            </a:r>
            <a:r>
              <a:rPr lang="ru-RU" sz="1600" b="1" dirty="0"/>
              <a:t>Статьей 13.</a:t>
            </a:r>
            <a:r>
              <a:rPr lang="ru-RU" sz="1600" dirty="0"/>
              <a:t> </a:t>
            </a:r>
            <a:r>
              <a:rPr lang="ru-RU" sz="1600" b="1" dirty="0"/>
              <a:t>ч.12.</a:t>
            </a:r>
            <a:r>
              <a:rPr lang="ru-RU" sz="1600" dirty="0"/>
              <a:t> ФЗ №261 </a:t>
            </a:r>
            <a:r>
              <a:rPr lang="ru-RU" sz="1600" dirty="0" smtClean="0"/>
              <a:t> </a:t>
            </a:r>
            <a:r>
              <a:rPr lang="ru-RU" sz="1600" b="1" dirty="0" smtClean="0"/>
              <a:t>«поставщик энергетических </a:t>
            </a:r>
            <a:r>
              <a:rPr lang="ru-RU" sz="1600" b="1" dirty="0"/>
              <a:t>ресурсов</a:t>
            </a:r>
            <a:r>
              <a:rPr lang="ru-RU" sz="1600" b="1" dirty="0" smtClean="0"/>
              <a:t> обязан совершить </a:t>
            </a:r>
            <a:r>
              <a:rPr lang="ru-RU" sz="1600" b="1" dirty="0"/>
              <a:t>действия по оснащению приборами </a:t>
            </a:r>
            <a:r>
              <a:rPr lang="ru-RU" sz="1600" b="1" dirty="0" smtClean="0"/>
              <a:t>учета объектов, </a:t>
            </a:r>
            <a:r>
              <a:rPr lang="ru-RU" sz="1600" b="1" dirty="0"/>
              <a:t>снабжение </a:t>
            </a:r>
            <a:r>
              <a:rPr lang="ru-RU" sz="1600" b="1" dirty="0" smtClean="0"/>
              <a:t>которых он осуществляет и </a:t>
            </a:r>
            <a:r>
              <a:rPr lang="ru-RU" sz="1600" b="1" dirty="0"/>
              <a:t>которые </a:t>
            </a:r>
            <a:r>
              <a:rPr lang="ru-RU" sz="1600" b="1" dirty="0" smtClean="0"/>
              <a:t>не </a:t>
            </a:r>
            <a:r>
              <a:rPr lang="ru-RU" sz="1600" b="1" dirty="0"/>
              <a:t>были оснащены приборами учета </a:t>
            </a:r>
            <a:r>
              <a:rPr lang="ru-RU" sz="1600" b="1" dirty="0" smtClean="0"/>
              <a:t>в </a:t>
            </a:r>
            <a:r>
              <a:rPr lang="ru-RU" sz="1600" b="1" dirty="0"/>
              <a:t>установленный </a:t>
            </a:r>
            <a:r>
              <a:rPr lang="ru-RU" sz="1600" b="1" dirty="0" smtClean="0"/>
              <a:t>срок… а собственник, должен </a:t>
            </a:r>
            <a:r>
              <a:rPr lang="ru-RU" sz="1600" b="1" dirty="0"/>
              <a:t>обеспечить допуск </a:t>
            </a:r>
            <a:r>
              <a:rPr lang="ru-RU" sz="1600" b="1" dirty="0" smtClean="0"/>
              <a:t>поставщика к </a:t>
            </a:r>
            <a:r>
              <a:rPr lang="ru-RU" sz="1600" b="1" dirty="0"/>
              <a:t>местам установки приборов учета </a:t>
            </a:r>
            <a:r>
              <a:rPr lang="ru-RU" sz="1600" b="1" dirty="0" smtClean="0"/>
              <a:t>и </a:t>
            </a:r>
            <a:r>
              <a:rPr lang="ru-RU" sz="1600" b="1" dirty="0"/>
              <a:t>оплатить расходы </a:t>
            </a:r>
            <a:r>
              <a:rPr lang="ru-RU" sz="1600" b="1" dirty="0" smtClean="0"/>
              <a:t>поставщика на </a:t>
            </a:r>
            <a:r>
              <a:rPr lang="ru-RU" sz="1600" b="1" dirty="0"/>
              <a:t>установку этих приборов </a:t>
            </a:r>
            <a:r>
              <a:rPr lang="ru-RU" sz="1600" b="1" dirty="0" smtClean="0"/>
              <a:t>учета, равными долями в течение пяти лет»</a:t>
            </a:r>
            <a:r>
              <a:rPr lang="ru-RU" sz="1600" dirty="0" smtClean="0"/>
              <a:t>.</a:t>
            </a:r>
          </a:p>
          <a:p>
            <a:pPr indent="542925" algn="just">
              <a:spcAft>
                <a:spcPts val="600"/>
              </a:spcAft>
              <a:tabLst>
                <a:tab pos="542925" algn="l"/>
              </a:tabLst>
              <a:defRPr/>
            </a:pPr>
            <a:endParaRPr lang="ru-RU" sz="1600" dirty="0" smtClean="0"/>
          </a:p>
          <a:p>
            <a:pPr indent="542925" algn="just">
              <a:spcAft>
                <a:spcPts val="600"/>
              </a:spcAft>
              <a:defRPr/>
            </a:pPr>
            <a:r>
              <a:rPr lang="ru-RU" sz="1600" b="1" dirty="0" smtClean="0"/>
              <a:t>Вывод:</a:t>
            </a:r>
          </a:p>
          <a:p>
            <a:pPr indent="542925" algn="just">
              <a:spcAft>
                <a:spcPts val="600"/>
              </a:spcAft>
              <a:defRPr/>
            </a:pPr>
            <a:r>
              <a:rPr lang="ru-RU" sz="1600" b="1" dirty="0" smtClean="0"/>
              <a:t>Не принимая решения сейчас, установка общедомовых узлов учета, будет сделана в принудительном порядке и сумма её будет назначена без согласования с собственником жилья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04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4624"/>
            <a:ext cx="8229600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Общедомой узел учета по ключ.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96144" cy="59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093622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dirty="0" smtClean="0">
                <a:latin typeface="Calibri" pitchFamily="34" charset="0"/>
                <a:cs typeface="Calibri" pitchFamily="34" charset="0"/>
              </a:rPr>
              <a:t>Окончательная </a:t>
            </a:r>
            <a:r>
              <a:rPr lang="ru-RU" sz="1050" i="1" dirty="0">
                <a:latin typeface="Calibri" pitchFamily="34" charset="0"/>
                <a:cs typeface="Calibri" pitchFamily="34" charset="0"/>
              </a:rPr>
              <a:t>стоимость </a:t>
            </a:r>
            <a:r>
              <a:rPr lang="ru-RU" sz="1050" i="1" dirty="0" smtClean="0">
                <a:latin typeface="Calibri" pitchFamily="34" charset="0"/>
                <a:cs typeface="Calibri" pitchFamily="34" charset="0"/>
              </a:rPr>
              <a:t>определяется </a:t>
            </a:r>
            <a:r>
              <a:rPr lang="ru-RU" sz="1050" i="1" dirty="0">
                <a:latin typeface="Calibri" pitchFamily="34" charset="0"/>
                <a:cs typeface="Calibri" pitchFamily="34" charset="0"/>
              </a:rPr>
              <a:t>на стадии разработки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54194"/>
              </p:ext>
            </p:extLst>
          </p:nvPr>
        </p:nvGraphicFramePr>
        <p:xfrm>
          <a:off x="395536" y="1966319"/>
          <a:ext cx="5832647" cy="2046236"/>
        </p:xfrm>
        <a:graphic>
          <a:graphicData uri="http://schemas.openxmlformats.org/drawingml/2006/table">
            <a:tbl>
              <a:tblPr/>
              <a:tblGrid>
                <a:gridCol w="4980019"/>
                <a:gridCol w="852628"/>
              </a:tblGrid>
              <a:tr h="25739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затрат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УУ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0800" marT="108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3507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Комплект преобразователей расхода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отопление, ГВС, ХВС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общим вычислителем</a:t>
                      </a:r>
                    </a:p>
                  </a:txBody>
                  <a:tcPr marL="36000" marR="10800" marT="108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9999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Дополнительное оборудование и материалы (арматура, теплоизоляция, крепеж, кабель, краска, шкаф управления и т.д.)</a:t>
                      </a:r>
                    </a:p>
                  </a:txBody>
                  <a:tcPr marL="36000" marR="10800" marT="108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9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Оборудование для диспетчеризации</a:t>
                      </a:r>
                    </a:p>
                  </a:txBody>
                  <a:tcPr marL="36000" marR="10800" marT="108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654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Производимые работы (проектирование, монтаж,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пусконаладка)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0800" marT="108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9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Всего, руб.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НДС:</a:t>
                      </a:r>
                    </a:p>
                  </a:txBody>
                  <a:tcPr marL="36000" marR="10800" marT="108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</a:t>
                      </a: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7" y="749475"/>
            <a:ext cx="842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ООО «СТЭК» предлагает установку узла учета на пятитрубную систему подачи тепла, ГВС и ХВС. Такое решение позволит значительно снизить затраты на </a:t>
            </a:r>
            <a:r>
              <a:rPr lang="ru-RU" sz="1600" dirty="0"/>
              <a:t>оборудования, </a:t>
            </a:r>
            <a:r>
              <a:rPr lang="ru-RU" sz="1600" dirty="0" smtClean="0"/>
              <a:t>проектные </a:t>
            </a:r>
            <a:r>
              <a:rPr lang="ru-RU" sz="1600" dirty="0"/>
              <a:t>и </a:t>
            </a:r>
            <a:r>
              <a:rPr lang="ru-RU" sz="1600" dirty="0" smtClean="0"/>
              <a:t>монтажные работ, в отличии от поэтапного построения системы учета.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4653136"/>
            <a:ext cx="8784976" cy="1440160"/>
            <a:chOff x="179512" y="4581128"/>
            <a:chExt cx="8784976" cy="144016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79512" y="4581128"/>
              <a:ext cx="8784976" cy="14401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8708" y="4581128"/>
              <a:ext cx="868578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>
                <a:spcBef>
                  <a:spcPct val="20000"/>
                </a:spcBef>
              </a:pPr>
              <a:r>
                <a:rPr lang="ru-RU" sz="1400" b="1" dirty="0" smtClean="0"/>
                <a:t>Учет</a:t>
              </a:r>
              <a:r>
                <a:rPr lang="ru-RU" sz="1400" dirty="0" smtClean="0">
                  <a:solidFill>
                    <a:srgbClr val="CC0000"/>
                  </a:solidFill>
                </a:rPr>
                <a:t> </a:t>
              </a:r>
              <a:r>
                <a:rPr lang="ru-RU" sz="1400" dirty="0"/>
                <a:t>дает</a:t>
              </a:r>
              <a:r>
                <a:rPr lang="ru-RU" sz="1400" dirty="0">
                  <a:solidFill>
                    <a:srgbClr val="CC0000"/>
                  </a:solidFill>
                </a:rPr>
                <a:t> </a:t>
              </a:r>
              <a:r>
                <a:rPr lang="ru-RU" sz="1400" dirty="0"/>
                <a:t>возможность </a:t>
              </a:r>
              <a:r>
                <a:rPr lang="ru-RU" sz="1400" b="1" dirty="0"/>
                <a:t>зафиксировать </a:t>
              </a:r>
              <a:r>
                <a:rPr lang="ru-RU" sz="1400" b="1" dirty="0" smtClean="0"/>
                <a:t>реальное потребление энергоресурсов</a:t>
              </a:r>
              <a:r>
                <a:rPr lang="ru-RU" sz="1400" dirty="0" smtClean="0"/>
                <a:t>, </a:t>
              </a:r>
              <a:r>
                <a:rPr lang="ru-RU" sz="1400" dirty="0"/>
                <a:t>которое может быть ниже расчетного по нормативам потребления (такая ситуация в основном наблюдается по услуге </a:t>
              </a:r>
              <a:r>
                <a:rPr lang="ru-RU" sz="1400" dirty="0" smtClean="0"/>
                <a:t>«отопление»). </a:t>
              </a:r>
            </a:p>
            <a:p>
              <a:pPr algn="just">
                <a:spcBef>
                  <a:spcPct val="20000"/>
                </a:spcBef>
              </a:pPr>
              <a:r>
                <a:rPr lang="ru-RU" sz="1400" dirty="0" smtClean="0"/>
                <a:t>Опыт </a:t>
              </a:r>
              <a:r>
                <a:rPr lang="ru-RU" sz="1400" dirty="0"/>
                <a:t>работы  компании </a:t>
              </a:r>
              <a:r>
                <a:rPr lang="ru-RU" sz="1400" b="1" dirty="0"/>
                <a:t>ООО «СТЭК»</a:t>
              </a:r>
              <a:r>
                <a:rPr lang="ru-RU" sz="1400" dirty="0"/>
                <a:t> по установке приборов учета потребления </a:t>
              </a:r>
              <a:r>
                <a:rPr lang="ru-RU" sz="1400" dirty="0" smtClean="0"/>
                <a:t>тепловой энергии </a:t>
              </a:r>
              <a:r>
                <a:rPr lang="ru-RU" sz="1400" dirty="0"/>
                <a:t>в многоквартирных домах показал, что только сама организация </a:t>
              </a:r>
              <a:r>
                <a:rPr lang="ru-RU" sz="1400" dirty="0" smtClean="0"/>
                <a:t>учета выявляет снижение значений фактического потребления от нормативного до </a:t>
              </a:r>
              <a:r>
                <a:rPr lang="ru-RU" sz="1400" dirty="0"/>
                <a:t>20% и выше.</a:t>
              </a:r>
            </a:p>
            <a:p>
              <a:pPr algn="just">
                <a:spcBef>
                  <a:spcPct val="20000"/>
                </a:spcBef>
              </a:pPr>
              <a:r>
                <a:rPr lang="ru-RU" sz="1400" dirty="0" smtClean="0"/>
                <a:t> </a:t>
              </a:r>
              <a:endParaRPr lang="ru-RU" sz="1400" dirty="0"/>
            </a:p>
            <a:p>
              <a:pPr algn="just">
                <a:spcBef>
                  <a:spcPct val="20000"/>
                </a:spcBef>
              </a:pPr>
              <a:endParaRPr lang="ru-RU" sz="1400" b="0" dirty="0" smtClean="0"/>
            </a:p>
            <a:p>
              <a:pPr algn="just">
                <a:spcBef>
                  <a:spcPct val="20000"/>
                </a:spcBef>
              </a:pPr>
              <a:endParaRPr lang="ru-RU" sz="1400" b="0" dirty="0"/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51" y="1541762"/>
            <a:ext cx="2277529" cy="2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7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79512" y="1736234"/>
            <a:ext cx="8748090" cy="18722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2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Что такое автоматизированная </a:t>
            </a:r>
            <a:b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система ООО «СТЭК»?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96144" cy="59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6398" y="1196752"/>
            <a:ext cx="867608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ru-RU" sz="1400" dirty="0" smtClean="0"/>
              <a:t>ООО «СТЭК» предлагает Вам инновационное и </a:t>
            </a:r>
            <a:r>
              <a:rPr lang="ru-RU" sz="1400" b="1" dirty="0" smtClean="0"/>
              <a:t>сертифицированное</a:t>
            </a:r>
            <a:r>
              <a:rPr lang="ru-RU" sz="1400" dirty="0" smtClean="0"/>
              <a:t> решение в сфере автоматизации и в </a:t>
            </a:r>
            <a:r>
              <a:rPr lang="ru-RU" sz="1400" dirty="0"/>
              <a:t>отличие от </a:t>
            </a:r>
            <a:r>
              <a:rPr lang="ru-RU" sz="1400" dirty="0" smtClean="0"/>
              <a:t>системы диспетчеризации данных, наш продукт это: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400" dirty="0" smtClean="0"/>
              <a:t>интеллектуальная многоканальная </a:t>
            </a:r>
            <a:r>
              <a:rPr lang="ru-RU" sz="1400" b="1" dirty="0" smtClean="0"/>
              <a:t>сертифицированная</a:t>
            </a:r>
            <a:r>
              <a:rPr lang="ru-RU" sz="1400" dirty="0" smtClean="0"/>
              <a:t> система с обратной связью, формирующая управляющие сигналы на исполнительные механизмы как аппаратном уровне так и через </a:t>
            </a:r>
            <a:r>
              <a:rPr lang="ru-RU" sz="1400" dirty="0"/>
              <a:t>автоматизированное рабочее место </a:t>
            </a:r>
            <a:r>
              <a:rPr lang="ru-RU" sz="1400" dirty="0" smtClean="0"/>
              <a:t>(АРМ) с подачи дежурного диспетчера 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400" dirty="0" smtClean="0"/>
              <a:t>АРМ </a:t>
            </a:r>
            <a:r>
              <a:rPr lang="ru-RU" sz="1400" dirty="0"/>
              <a:t>создается на основе </a:t>
            </a:r>
            <a:r>
              <a:rPr lang="ru-RU" sz="1400" b="1" dirty="0" smtClean="0"/>
              <a:t>сертифицированного</a:t>
            </a:r>
            <a:r>
              <a:rPr lang="ru-RU" sz="1400" dirty="0" smtClean="0"/>
              <a:t> программного </a:t>
            </a:r>
            <a:r>
              <a:rPr lang="ru-RU" sz="1400" dirty="0"/>
              <a:t>обеспечения на предоставленном заказчиком ПК с выходом в интернет посредством  облачных </a:t>
            </a:r>
            <a:r>
              <a:rPr lang="ru-RU" sz="1400" dirty="0" smtClean="0"/>
              <a:t>технологий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400" dirty="0" smtClean="0"/>
              <a:t>комплексная система учета, управления и </a:t>
            </a:r>
            <a:r>
              <a:rPr lang="ru-RU" sz="1400" dirty="0" err="1" smtClean="0"/>
              <a:t>биллинга</a:t>
            </a:r>
            <a:r>
              <a:rPr lang="ru-RU" sz="1400" dirty="0" smtClean="0"/>
              <a:t>, архивирующая точную информацию </a:t>
            </a:r>
            <a:r>
              <a:rPr lang="ru-RU" sz="1400" dirty="0"/>
              <a:t>о количестве и  качестве </a:t>
            </a:r>
            <a:r>
              <a:rPr lang="ru-RU" sz="1400" dirty="0" smtClean="0"/>
              <a:t>энергоресурсов, автоматизирующая учетно-расчетные операции и формирующая единый платежный документ</a:t>
            </a:r>
            <a:endParaRPr lang="ru-RU" sz="14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0273"/>
            <a:ext cx="8867560" cy="19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1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5604" y="44625"/>
            <a:ext cx="7590892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Функции АСКУЭ.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96144" cy="59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7</a:t>
            </a:fld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8180" y="692696"/>
            <a:ext cx="837165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1600" dirty="0" smtClean="0"/>
          </a:p>
          <a:p>
            <a:pPr marL="285750" indent="-285750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1600" dirty="0" smtClean="0"/>
              <a:t>Измерение </a:t>
            </a:r>
            <a:r>
              <a:rPr lang="ru-RU" sz="1600" dirty="0"/>
              <a:t>количества, контроль и оценка качества потребляемых </a:t>
            </a:r>
            <a:r>
              <a:rPr lang="ru-RU" sz="1600" dirty="0" smtClean="0"/>
              <a:t>энергоресурсов</a:t>
            </a:r>
            <a:r>
              <a:rPr lang="ru-RU" sz="1600" dirty="0"/>
              <a:t>.</a:t>
            </a:r>
          </a:p>
          <a:p>
            <a:pPr marL="285750" indent="-285750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1600" dirty="0" smtClean="0"/>
              <a:t>Регулирование </a:t>
            </a:r>
            <a:r>
              <a:rPr lang="ru-RU" sz="1600" dirty="0"/>
              <a:t>параметров тепловой </a:t>
            </a:r>
            <a:r>
              <a:rPr lang="ru-RU" sz="1600" dirty="0" smtClean="0"/>
              <a:t>энергии.</a:t>
            </a:r>
            <a:endParaRPr lang="ru-RU" sz="1600" dirty="0"/>
          </a:p>
          <a:p>
            <a:pPr marL="285750" indent="-285750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1600" dirty="0" smtClean="0"/>
              <a:t>Автоматизированный </a:t>
            </a:r>
            <a:r>
              <a:rPr lang="ru-RU" sz="1600" dirty="0"/>
              <a:t>сбор, обработка, передача и регистрация параметров энергоресурсов</a:t>
            </a:r>
          </a:p>
          <a:p>
            <a:pPr marL="285750" indent="-285750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1600" dirty="0"/>
              <a:t>О</a:t>
            </a:r>
            <a:r>
              <a:rPr lang="ru-RU" sz="1600" dirty="0" smtClean="0"/>
              <a:t>повещение при аварийных ситуациях и постоянный контроль рабочих режимов оборудования.</a:t>
            </a:r>
          </a:p>
          <a:p>
            <a:pPr marL="285750" indent="-285750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1600" dirty="0" smtClean="0"/>
              <a:t>Управление исполнительными механизмами регулирующего оборудования.</a:t>
            </a:r>
            <a:endParaRPr lang="ru-RU" sz="1600" dirty="0"/>
          </a:p>
          <a:p>
            <a:pPr marL="285750" indent="-285750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1600" dirty="0" smtClean="0"/>
              <a:t>Мониторинг </a:t>
            </a:r>
            <a:r>
              <a:rPr lang="ru-RU" sz="1600" dirty="0"/>
              <a:t>параметров </a:t>
            </a:r>
            <a:r>
              <a:rPr lang="ru-RU" sz="1600" dirty="0" smtClean="0"/>
              <a:t>энергоресурсов.</a:t>
            </a:r>
            <a:endParaRPr lang="ru-RU" sz="1600" dirty="0"/>
          </a:p>
          <a:p>
            <a:pPr marL="285750" indent="-285750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1600" dirty="0" smtClean="0"/>
              <a:t>Предоставление </a:t>
            </a:r>
            <a:r>
              <a:rPr lang="ru-RU" sz="1600" dirty="0"/>
              <a:t>измерительной информации в формах</a:t>
            </a:r>
            <a:r>
              <a:rPr lang="en-US" sz="1600" dirty="0"/>
              <a:t> </a:t>
            </a:r>
            <a:r>
              <a:rPr lang="ru-RU" sz="1600" dirty="0"/>
              <a:t>коммерческого </a:t>
            </a:r>
            <a:r>
              <a:rPr lang="ru-RU" sz="1600" dirty="0" smtClean="0"/>
              <a:t>учета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sz="1600" dirty="0" smtClean="0"/>
          </a:p>
          <a:p>
            <a:pPr algn="just">
              <a:defRPr/>
            </a:pPr>
            <a:endParaRPr lang="ru-RU" sz="1600" dirty="0"/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  <a:defRPr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3353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4625"/>
            <a:ext cx="8229600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Ваши преимущества от внедрения АСКУЭ!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96144" cy="59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8307" y="2132856"/>
            <a:ext cx="8517508" cy="16561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8307" y="764704"/>
            <a:ext cx="851750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/>
            <a:endParaRPr lang="ru-RU" sz="1600" dirty="0"/>
          </a:p>
          <a:p>
            <a:pPr marL="287338" lvl="1" indent="-285750" algn="just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/>
              <a:t>Возможность </a:t>
            </a:r>
            <a:r>
              <a:rPr lang="ru-RU" sz="1600" dirty="0"/>
              <a:t>сформировать оптимальную систему взаиморасчетов </a:t>
            </a:r>
            <a:r>
              <a:rPr lang="ru-RU" sz="1600" dirty="0" smtClean="0"/>
              <a:t>с поставщиком энергоресурса.</a:t>
            </a:r>
          </a:p>
          <a:p>
            <a:pPr marL="287338" lvl="1" indent="-285750" algn="just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/>
              <a:t>Создание условий, снижающих </a:t>
            </a:r>
            <a:r>
              <a:rPr lang="ru-RU" sz="1600" dirty="0"/>
              <a:t>вероятность возникновения спорных вопросов и </a:t>
            </a:r>
            <a:r>
              <a:rPr lang="ru-RU" sz="1600" dirty="0" smtClean="0"/>
              <a:t>конфликтов.</a:t>
            </a:r>
            <a:endParaRPr lang="ru-RU" sz="1600" dirty="0"/>
          </a:p>
          <a:p>
            <a:pPr marL="287338" lvl="1" indent="-285750" algn="just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/>
              <a:t>Обеспечение оперативного контроля </a:t>
            </a:r>
            <a:r>
              <a:rPr lang="ru-RU" sz="1600" dirty="0"/>
              <a:t>за уровнем расхода и </a:t>
            </a:r>
            <a:r>
              <a:rPr lang="ru-RU" sz="1600" dirty="0" smtClean="0"/>
              <a:t>своевременное выявление и фиксирование факта, предоставления </a:t>
            </a:r>
            <a:r>
              <a:rPr lang="ru-RU" sz="1600" dirty="0"/>
              <a:t>коммунальных услуг ненадлежащего </a:t>
            </a:r>
            <a:r>
              <a:rPr lang="ru-RU" sz="1600" dirty="0" smtClean="0"/>
              <a:t>качества. </a:t>
            </a:r>
          </a:p>
          <a:p>
            <a:pPr marL="287338" lvl="1" indent="-285750" algn="just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/>
              <a:t>Документальное подтверждение отклонения </a:t>
            </a:r>
            <a:r>
              <a:rPr lang="ru-RU" sz="1600" dirty="0"/>
              <a:t>от </a:t>
            </a:r>
            <a:r>
              <a:rPr lang="ru-RU" sz="1600" dirty="0" smtClean="0"/>
              <a:t>нормы, параметров потребленного энергоресурса, дает возможность точного перерасчета </a:t>
            </a:r>
            <a:r>
              <a:rPr lang="ru-RU" sz="1600" dirty="0"/>
              <a:t>стоимости потребленного </a:t>
            </a:r>
            <a:r>
              <a:rPr lang="ru-RU" sz="1600" dirty="0" smtClean="0"/>
              <a:t>энергоресурса, в соответствии </a:t>
            </a:r>
            <a:r>
              <a:rPr lang="ru-RU" sz="1600" dirty="0"/>
              <a:t>с правилами постановления правительства №307 «О порядке предоставления коммунальных услуг…». </a:t>
            </a:r>
          </a:p>
          <a:p>
            <a:pPr marL="287338" lvl="1" indent="-285750" algn="just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/>
              <a:t>Документальное подтверждение энергетического баланса, что позволяет начать проектирование дальнейших </a:t>
            </a:r>
            <a:r>
              <a:rPr lang="ru-RU" sz="1600" dirty="0"/>
              <a:t>работ в рамках  энергосервисных мероприятий  </a:t>
            </a:r>
            <a:r>
              <a:rPr lang="ru-RU" sz="1600" dirty="0" smtClean="0"/>
              <a:t>в управляемом Вами жилищном фонде.</a:t>
            </a:r>
          </a:p>
          <a:p>
            <a:pPr marL="287338" lvl="1" indent="-285750" algn="just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/>
              <a:t>Возможность интегрирования в существующую систему, с минимальными инвестициями, систему безопасности здания, а в перспективе  добавить и индивидуальный учет энергоресурсов.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14436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4625"/>
            <a:ext cx="8229600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Сервис.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176" descr="C:\Users\igalkin\Documents\ОМ СТЭК\Презентации\полный логотип стэ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96144" cy="59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C06F-E5CE-4151-9BAC-1C4D12E78DD4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30317"/>
            <a:ext cx="849694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600" dirty="0"/>
              <a:t>ООО «СТЭК» берет на себя </a:t>
            </a:r>
            <a:r>
              <a:rPr lang="ru-RU" sz="1600" dirty="0" smtClean="0"/>
              <a:t>обслуживание </a:t>
            </a:r>
            <a:r>
              <a:rPr lang="ru-RU" sz="1600" dirty="0"/>
              <a:t>узлов </a:t>
            </a:r>
            <a:r>
              <a:rPr lang="ru-RU" sz="1600" dirty="0" smtClean="0"/>
              <a:t>учета и оборудования для обеспечения диспетчеризации, а также администрирование АСКУЭ</a:t>
            </a:r>
            <a:r>
              <a:rPr lang="ru-RU" sz="1600" dirty="0"/>
              <a:t>.</a:t>
            </a:r>
          </a:p>
          <a:p>
            <a:pPr indent="447675" algn="just"/>
            <a:r>
              <a:rPr lang="ru-RU" sz="1600" dirty="0" smtClean="0"/>
              <a:t> </a:t>
            </a:r>
            <a:endParaRPr lang="ru-RU" sz="1600" dirty="0"/>
          </a:p>
          <a:p>
            <a:pPr algn="just">
              <a:spcAft>
                <a:spcPts val="600"/>
              </a:spcAft>
            </a:pPr>
            <a:r>
              <a:rPr lang="ru-RU" sz="1600" dirty="0"/>
              <a:t>В обслуживание узлов учета (тепла, гвс, хвс) и оборудования для системы диспетчеризации данных входит:</a:t>
            </a:r>
          </a:p>
          <a:p>
            <a:pPr marL="28575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400" dirty="0" smtClean="0"/>
              <a:t>Ежедневное </a:t>
            </a:r>
            <a:r>
              <a:rPr lang="ru-RU" sz="1400" dirty="0"/>
              <a:t>контролирование работоспособности </a:t>
            </a:r>
            <a:r>
              <a:rPr lang="ru-RU" sz="1400" dirty="0" smtClean="0"/>
              <a:t>оборудования</a:t>
            </a:r>
            <a:r>
              <a:rPr lang="ru-RU" sz="1400" dirty="0"/>
              <a:t>.</a:t>
            </a:r>
          </a:p>
          <a:p>
            <a:pPr marL="28575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400" dirty="0" smtClean="0"/>
              <a:t>Выезд </a:t>
            </a:r>
            <a:r>
              <a:rPr lang="ru-RU" sz="1400" dirty="0"/>
              <a:t>на объект сотрудников ООО «СТЭК», для </a:t>
            </a:r>
            <a:r>
              <a:rPr lang="ru-RU" sz="1400" dirty="0" smtClean="0"/>
              <a:t>устранения неисправностей.</a:t>
            </a:r>
            <a:endParaRPr lang="ru-RU" sz="1400" dirty="0"/>
          </a:p>
          <a:p>
            <a:pPr marL="28575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400" dirty="0" smtClean="0"/>
              <a:t>Регламентное </a:t>
            </a:r>
            <a:r>
              <a:rPr lang="ru-RU" sz="1400" dirty="0"/>
              <a:t>обслуживание узлов учета (тепла, гвс, хвс) согласно, </a:t>
            </a:r>
            <a:r>
              <a:rPr lang="ru-RU" sz="1400" dirty="0" smtClean="0"/>
              <a:t>установленным требованиям производителя.</a:t>
            </a:r>
            <a:endParaRPr lang="ru-RU" sz="1400" dirty="0"/>
          </a:p>
          <a:p>
            <a:pPr marL="28575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400" dirty="0" smtClean="0"/>
              <a:t>Организация </a:t>
            </a:r>
            <a:r>
              <a:rPr lang="ru-RU" sz="1400" dirty="0"/>
              <a:t>логистики и взаимоотношений с сервисными центрами производителей узлов </a:t>
            </a:r>
            <a:r>
              <a:rPr lang="ru-RU" sz="1400" dirty="0" smtClean="0"/>
              <a:t>учета.</a:t>
            </a:r>
            <a:endParaRPr lang="ru-RU" sz="1400" dirty="0"/>
          </a:p>
          <a:p>
            <a:pPr marL="28575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400" dirty="0" smtClean="0"/>
              <a:t>Монтаж </a:t>
            </a:r>
            <a:r>
              <a:rPr lang="ru-RU" sz="1400" dirty="0"/>
              <a:t>и демонтаж оборудования прописанного в договоре на обслуживание, </a:t>
            </a:r>
            <a:r>
              <a:rPr lang="ru-RU" sz="1400" dirty="0" smtClean="0"/>
              <a:t>производится </a:t>
            </a:r>
            <a:r>
              <a:rPr lang="ru-RU" sz="1400" dirty="0"/>
              <a:t>без дополнительных </a:t>
            </a:r>
            <a:r>
              <a:rPr lang="ru-RU" sz="1400" dirty="0" smtClean="0"/>
              <a:t>затрат.</a:t>
            </a:r>
            <a:endParaRPr lang="ru-RU" sz="1400" dirty="0"/>
          </a:p>
          <a:p>
            <a:pPr marL="28575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400" dirty="0" smtClean="0"/>
              <a:t>Поверка </a:t>
            </a:r>
            <a:r>
              <a:rPr lang="ru-RU" sz="1400" dirty="0"/>
              <a:t>узлов учета (тепла, гвс, хвс) согласно графику установленному заводом изготовителем. </a:t>
            </a:r>
            <a:endParaRPr lang="ru-RU" sz="1400" dirty="0" smtClean="0"/>
          </a:p>
          <a:p>
            <a:pPr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endParaRPr lang="ru-RU" sz="1400" dirty="0"/>
          </a:p>
          <a:p>
            <a:pPr algn="just">
              <a:spcAft>
                <a:spcPts val="600"/>
              </a:spcAft>
            </a:pPr>
            <a:r>
              <a:rPr lang="ru-RU" sz="1600" dirty="0"/>
              <a:t> В администрирование системы </a:t>
            </a:r>
            <a:r>
              <a:rPr lang="ru-RU" sz="1600" dirty="0" smtClean="0"/>
              <a:t>входит:</a:t>
            </a:r>
            <a:endParaRPr lang="ru-RU" sz="1600" dirty="0"/>
          </a:p>
          <a:p>
            <a:pPr marL="285750" lvl="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400" dirty="0"/>
              <a:t>Установка программного </a:t>
            </a:r>
            <a:r>
              <a:rPr lang="ru-RU" sz="1400" dirty="0" smtClean="0"/>
              <a:t>обеспечения, </a:t>
            </a:r>
            <a:r>
              <a:rPr lang="ru-RU" sz="1400" dirty="0"/>
              <a:t>необходимого для </a:t>
            </a:r>
            <a:r>
              <a:rPr lang="ru-RU" sz="1400" dirty="0" smtClean="0"/>
              <a:t>АСКУЭ на </a:t>
            </a:r>
            <a:r>
              <a:rPr lang="ru-RU" sz="1400" dirty="0"/>
              <a:t>предоставленный компьютер с выходом в </a:t>
            </a:r>
            <a:r>
              <a:rPr lang="ru-RU" sz="1400" dirty="0" smtClean="0"/>
              <a:t>интернет.</a:t>
            </a:r>
            <a:endParaRPr lang="ru-RU" sz="1400" dirty="0"/>
          </a:p>
          <a:p>
            <a:pPr marL="285750" lvl="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400" dirty="0"/>
              <a:t>Поддержка работоспособности АСКУЭ.</a:t>
            </a:r>
          </a:p>
          <a:p>
            <a:pPr marL="285750" lvl="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400" dirty="0"/>
              <a:t>Обновление программного обеспечения АСКУЭ при </a:t>
            </a:r>
            <a:r>
              <a:rPr lang="ru-RU" sz="1400" dirty="0" smtClean="0"/>
              <a:t>выпуске </a:t>
            </a:r>
            <a:r>
              <a:rPr lang="ru-RU" sz="1400" dirty="0"/>
              <a:t>новой версии.</a:t>
            </a:r>
          </a:p>
        </p:txBody>
      </p:sp>
    </p:spTree>
    <p:extLst>
      <p:ext uri="{BB962C8B-B14F-4D97-AF65-F5344CB8AC3E}">
        <p14:creationId xmlns:p14="http://schemas.microsoft.com/office/powerpoint/2010/main" val="27659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F714FAF16FBE34E9717026DD278741D" ma:contentTypeVersion="0" ma:contentTypeDescription="Создание документа." ma:contentTypeScope="" ma:versionID="843aeb35ae6e238081b46a335358a1e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059FDF-CFB4-47F6-A45C-B72192FFA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C0168C-6238-478D-A2AA-FE902D362F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1364282-546B-4A2F-A17B-F7EC262848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4530</TotalTime>
  <Words>2064</Words>
  <Application>Microsoft Office PowerPoint</Application>
  <PresentationFormat>Экран (4:3)</PresentationFormat>
  <Paragraphs>304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Цели, задачи, технологии проекта</vt:lpstr>
      <vt:lpstr>Законодательство для энергосбережения</vt:lpstr>
      <vt:lpstr>Исполнять или нет?</vt:lpstr>
      <vt:lpstr>Общедомой узел учета по ключ.</vt:lpstr>
      <vt:lpstr>Что такое автоматизированная  система ООО «СТЭК»?</vt:lpstr>
      <vt:lpstr>Функции АСКУЭ.</vt:lpstr>
      <vt:lpstr>Ваши преимущества от внедрения АСКУЭ!</vt:lpstr>
      <vt:lpstr>Сервис.</vt:lpstr>
      <vt:lpstr>Экономика проекта  на примере МКД в городе Арзамас.</vt:lpstr>
      <vt:lpstr>Экономические показатели проекта приведенные  на 1 м2.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СинпроТЭК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Галкин</dc:creator>
  <cp:lastModifiedBy>Татьяна Л. Лешкович</cp:lastModifiedBy>
  <cp:revision>194</cp:revision>
  <dcterms:created xsi:type="dcterms:W3CDTF">2012-01-26T09:38:16Z</dcterms:created>
  <dcterms:modified xsi:type="dcterms:W3CDTF">2012-06-06T05:59:30Z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0x010100BF714FAF16FBE34E9717026DD278741D</vt:lpwstr>
  </property>
</Properties>
</file>